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15.jpg" ContentType="image/jp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media/image25.jpg" ContentType="image/jpg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0" r:id="rId4"/>
  </p:sldMasterIdLst>
  <p:notesMasterIdLst>
    <p:notesMasterId r:id="rId82"/>
  </p:notesMasterIdLst>
  <p:handoutMasterIdLst>
    <p:handoutMasterId r:id="rId83"/>
  </p:handoutMasterIdLst>
  <p:sldIdLst>
    <p:sldId id="345" r:id="rId5"/>
    <p:sldId id="346" r:id="rId6"/>
    <p:sldId id="819" r:id="rId7"/>
    <p:sldId id="275" r:id="rId8"/>
    <p:sldId id="273" r:id="rId9"/>
    <p:sldId id="290" r:id="rId10"/>
    <p:sldId id="278" r:id="rId11"/>
    <p:sldId id="277" r:id="rId12"/>
    <p:sldId id="821" r:id="rId13"/>
    <p:sldId id="289" r:id="rId14"/>
    <p:sldId id="822" r:id="rId15"/>
    <p:sldId id="342" r:id="rId16"/>
    <p:sldId id="279" r:id="rId17"/>
    <p:sldId id="281" r:id="rId18"/>
    <p:sldId id="287" r:id="rId19"/>
    <p:sldId id="286" r:id="rId20"/>
    <p:sldId id="823" r:id="rId21"/>
    <p:sldId id="274" r:id="rId22"/>
    <p:sldId id="824" r:id="rId23"/>
    <p:sldId id="282" r:id="rId24"/>
    <p:sldId id="826" r:id="rId25"/>
    <p:sldId id="825" r:id="rId26"/>
    <p:sldId id="298" r:id="rId27"/>
    <p:sldId id="315" r:id="rId28"/>
    <p:sldId id="288" r:id="rId29"/>
    <p:sldId id="343" r:id="rId30"/>
    <p:sldId id="304" r:id="rId31"/>
    <p:sldId id="827" r:id="rId32"/>
    <p:sldId id="313" r:id="rId33"/>
    <p:sldId id="316" r:id="rId34"/>
    <p:sldId id="337" r:id="rId35"/>
    <p:sldId id="306" r:id="rId36"/>
    <p:sldId id="307" r:id="rId37"/>
    <p:sldId id="828" r:id="rId38"/>
    <p:sldId id="325" r:id="rId39"/>
    <p:sldId id="305" r:id="rId40"/>
    <p:sldId id="326" r:id="rId41"/>
    <p:sldId id="308" r:id="rId42"/>
    <p:sldId id="309" r:id="rId43"/>
    <p:sldId id="327" r:id="rId44"/>
    <p:sldId id="291" r:id="rId45"/>
    <p:sldId id="292" r:id="rId46"/>
    <p:sldId id="310" r:id="rId47"/>
    <p:sldId id="311" r:id="rId48"/>
    <p:sldId id="328" r:id="rId49"/>
    <p:sldId id="293" r:id="rId50"/>
    <p:sldId id="312" r:id="rId51"/>
    <p:sldId id="294" r:id="rId52"/>
    <p:sldId id="329" r:id="rId53"/>
    <p:sldId id="314" r:id="rId54"/>
    <p:sldId id="338" r:id="rId55"/>
    <p:sldId id="330" r:id="rId56"/>
    <p:sldId id="300" r:id="rId57"/>
    <p:sldId id="332" r:id="rId58"/>
    <p:sldId id="299" r:id="rId59"/>
    <p:sldId id="331" r:id="rId60"/>
    <p:sldId id="301" r:id="rId61"/>
    <p:sldId id="336" r:id="rId62"/>
    <p:sldId id="335" r:id="rId63"/>
    <p:sldId id="341" r:id="rId64"/>
    <p:sldId id="302" r:id="rId65"/>
    <p:sldId id="303" r:id="rId66"/>
    <p:sldId id="333" r:id="rId67"/>
    <p:sldId id="317" r:id="rId68"/>
    <p:sldId id="319" r:id="rId69"/>
    <p:sldId id="321" r:id="rId70"/>
    <p:sldId id="318" r:id="rId71"/>
    <p:sldId id="322" r:id="rId72"/>
    <p:sldId id="323" r:id="rId73"/>
    <p:sldId id="334" r:id="rId74"/>
    <p:sldId id="283" r:id="rId75"/>
    <p:sldId id="344" r:id="rId76"/>
    <p:sldId id="339" r:id="rId77"/>
    <p:sldId id="280" r:id="rId78"/>
    <p:sldId id="347" r:id="rId79"/>
    <p:sldId id="348" r:id="rId80"/>
    <p:sldId id="820" r:id="rId8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8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62" autoAdjust="0"/>
    <p:restoredTop sz="66884" autoAdjust="0"/>
  </p:normalViewPr>
  <p:slideViewPr>
    <p:cSldViewPr snapToGrid="0">
      <p:cViewPr varScale="1">
        <p:scale>
          <a:sx n="69" d="100"/>
          <a:sy n="69" d="100"/>
        </p:scale>
        <p:origin x="819" y="51"/>
      </p:cViewPr>
      <p:guideLst/>
    </p:cSldViewPr>
  </p:slideViewPr>
  <p:outlineViewPr>
    <p:cViewPr>
      <p:scale>
        <a:sx n="33" d="100"/>
        <a:sy n="33" d="100"/>
      </p:scale>
      <p:origin x="0" y="-52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292"/>
    </p:cViewPr>
  </p:sorterViewPr>
  <p:notesViewPr>
    <p:cSldViewPr snapToGrid="0">
      <p:cViewPr varScale="1">
        <p:scale>
          <a:sx n="67" d="100"/>
          <a:sy n="67" d="100"/>
        </p:scale>
        <p:origin x="2218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WPC2018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F918B-9BA6-4966-8E4A-41DE75496669}" type="datetimeFigureOut">
              <a:rPr lang="it-IT" smtClean="0"/>
              <a:t>11/06/19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/>
              <a:t>www.wpc2018.it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105BB-3CCB-46C5-92E3-769B638F08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7551553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WPC2018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BB2A08-AC2E-410E-A1D2-FE5D601323B9}" type="datetimeFigureOut">
              <a:rPr lang="it-IT" smtClean="0"/>
              <a:t>11/06/19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/>
              <a:t>www.wpc2018.it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FEECE-E3D4-449E-AE31-39F4956205E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7573781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-IT" dirty="0"/>
              <a:t>welcome to </a:t>
            </a:r>
            <a:r>
              <a:rPr lang="it-IT" dirty="0" err="1"/>
              <a:t>this</a:t>
            </a:r>
            <a:r>
              <a:rPr lang="it-IT" dirty="0"/>
              <a:t> webinar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part of </a:t>
            </a:r>
            <a:r>
              <a:rPr lang="it-IT" dirty="0" err="1"/>
              <a:t>Codemotion</a:t>
            </a:r>
            <a:r>
              <a:rPr lang="it-IT" dirty="0"/>
              <a:t> </a:t>
            </a:r>
          </a:p>
          <a:p>
            <a:pPr lvl="0">
              <a:spcBef>
                <a:spcPts val="0"/>
              </a:spcBef>
              <a:buNone/>
            </a:pPr>
            <a:endParaRPr lang="it-IT" dirty="0"/>
          </a:p>
          <a:p>
            <a:pPr lvl="0">
              <a:spcBef>
                <a:spcPts val="0"/>
              </a:spcBef>
              <a:buNone/>
            </a:pPr>
            <a:r>
              <a:rPr lang="it-IT" dirty="0" err="1"/>
              <a:t>Codemotion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multichannel</a:t>
            </a:r>
            <a:r>
              <a:rPr lang="it-IT" dirty="0"/>
              <a:t> </a:t>
            </a:r>
            <a:r>
              <a:rPr lang="it-IT" dirty="0" err="1"/>
              <a:t>platform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helps</a:t>
            </a:r>
            <a:r>
              <a:rPr lang="it-IT" baseline="0" dirty="0"/>
              <a:t> </a:t>
            </a:r>
            <a:r>
              <a:rPr lang="it-IT" dirty="0" err="1"/>
              <a:t>developers</a:t>
            </a:r>
            <a:r>
              <a:rPr lang="it-IT" dirty="0"/>
              <a:t> in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professional</a:t>
            </a:r>
            <a:r>
              <a:rPr lang="it-IT" dirty="0"/>
              <a:t> </a:t>
            </a:r>
            <a:r>
              <a:rPr lang="it-IT" dirty="0" err="1"/>
              <a:t>growth</a:t>
            </a:r>
            <a:endParaRPr lang="it-IT" dirty="0"/>
          </a:p>
          <a:p>
            <a:pPr lvl="0">
              <a:spcBef>
                <a:spcPts val="0"/>
              </a:spcBef>
              <a:buNone/>
            </a:pPr>
            <a:endParaRPr lang="it-IT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9590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WPC2018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www.wpc2018.it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EECE-E3D4-449E-AE31-39F4956205E3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4733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WPC2018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www.wpc2018.it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EECE-E3D4-449E-AE31-39F4956205E3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446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WPC2018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www.wpc2018.it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EECE-E3D4-449E-AE31-39F4956205E3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66897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WPC2018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www.wpc2018.it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EECE-E3D4-449E-AE31-39F4956205E3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962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WPC2018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www.wpc2018.it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EECE-E3D4-449E-AE31-39F4956205E3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0183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WPC2018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www.wpc2018.it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EECE-E3D4-449E-AE31-39F4956205E3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48785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WPC2018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www.wpc2018.it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EECE-E3D4-449E-AE31-39F4956205E3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77225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WPC2018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www.wpc2018.it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EECE-E3D4-449E-AE31-39F4956205E3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91906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WPC2018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www.wpc2018.it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EECE-E3D4-449E-AE31-39F4956205E3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56491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WPC2018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www.wpc2018.it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EECE-E3D4-449E-AE31-39F4956205E3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5699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  <a:p>
            <a:r>
              <a:rPr lang="it-IT" dirty="0" err="1"/>
              <a:t>Codemotion</a:t>
            </a:r>
            <a:r>
              <a:rPr lang="it-IT" dirty="0"/>
              <a:t> </a:t>
            </a:r>
            <a:r>
              <a:rPr lang="it-IT" sz="1200" b="0" spc="1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sz="1200" b="0" spc="-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b="0" spc="5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it-IT" sz="1200" b="0" spc="-8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b="0" spc="35" dirty="0" err="1">
                <a:latin typeface="Arial" panose="020B0604020202020204" pitchFamily="34" charset="0"/>
                <a:cs typeface="Arial" panose="020B0604020202020204" pitchFamily="34" charset="0"/>
              </a:rPr>
              <a:t>biggest</a:t>
            </a:r>
            <a:r>
              <a:rPr lang="it-IT" sz="1200" b="0" spc="-11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b="0" spc="30" dirty="0">
                <a:latin typeface="Arial" panose="020B0604020202020204" pitchFamily="34" charset="0"/>
                <a:cs typeface="Arial" panose="020B0604020202020204" pitchFamily="34" charset="0"/>
              </a:rPr>
              <a:t>tech</a:t>
            </a:r>
            <a:r>
              <a:rPr lang="it-IT" sz="1200" b="0" spc="-8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b="0" spc="45" dirty="0">
                <a:latin typeface="Arial" panose="020B0604020202020204" pitchFamily="34" charset="0"/>
                <a:cs typeface="Arial" panose="020B0604020202020204" pitchFamily="34" charset="0"/>
              </a:rPr>
              <a:t>conference </a:t>
            </a:r>
            <a:r>
              <a:rPr lang="it-IT" sz="1200" b="0" spc="-15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it-IT" sz="1200" b="0" spc="65" dirty="0">
                <a:latin typeface="Arial" panose="020B0604020202020204" pitchFamily="34" charset="0"/>
                <a:cs typeface="Arial" panose="020B0604020202020204" pitchFamily="34" charset="0"/>
              </a:rPr>
              <a:t>developers </a:t>
            </a:r>
            <a:r>
              <a:rPr lang="it-IT" sz="1200" b="0" spc="-3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it-IT" sz="1200" b="0" spc="90" dirty="0">
                <a:latin typeface="Arial" panose="020B0604020202020204" pitchFamily="34" charset="0"/>
                <a:cs typeface="Arial" panose="020B0604020202020204" pitchFamily="34" charset="0"/>
              </a:rPr>
              <a:t>EMEA, </a:t>
            </a:r>
            <a:r>
              <a:rPr lang="it-IT" sz="1200" b="0" spc="85" dirty="0">
                <a:latin typeface="Arial" panose="020B0604020202020204" pitchFamily="34" charset="0"/>
                <a:cs typeface="Arial" panose="020B0604020202020204" pitchFamily="34" charset="0"/>
              </a:rPr>
              <a:t>open </a:t>
            </a:r>
            <a:r>
              <a:rPr lang="it-IT" sz="1200" b="0" spc="-5" dirty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it-IT" sz="1200" b="0" spc="-15" dirty="0" err="1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it-IT" sz="1200" b="0"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b="0" spc="90" dirty="0" err="1">
                <a:latin typeface="Arial" panose="020B0604020202020204" pitchFamily="34" charset="0"/>
                <a:cs typeface="Arial" panose="020B0604020202020204" pitchFamily="34" charset="0"/>
              </a:rPr>
              <a:t>languages</a:t>
            </a:r>
            <a:r>
              <a:rPr lang="it-IT" sz="1200" b="0" spc="9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200" b="0" spc="7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it-IT" sz="1200" b="0" spc="20" dirty="0" err="1">
                <a:latin typeface="Arial" panose="020B0604020202020204" pitchFamily="34" charset="0"/>
                <a:cs typeface="Arial" panose="020B0604020202020204" pitchFamily="34" charset="0"/>
              </a:rPr>
              <a:t>technologies</a:t>
            </a:r>
            <a:r>
              <a:rPr lang="it-IT" sz="1200" b="0" spc="2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endParaRPr lang="it-IT" sz="1200" b="0" spc="2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organizes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events</a:t>
            </a:r>
            <a:r>
              <a:rPr lang="it-IT" dirty="0"/>
              <a:t> for </a:t>
            </a:r>
            <a:r>
              <a:rPr lang="it-IT" dirty="0" err="1"/>
              <a:t>developers</a:t>
            </a:r>
            <a:r>
              <a:rPr lang="it-IT" dirty="0"/>
              <a:t>, 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tech</a:t>
            </a:r>
            <a:r>
              <a:rPr lang="it-IT" dirty="0"/>
              <a:t> </a:t>
            </a:r>
            <a:r>
              <a:rPr lang="it-IT" dirty="0" err="1"/>
              <a:t>meetups</a:t>
            </a:r>
            <a:r>
              <a:rPr lang="it-IT" dirty="0"/>
              <a:t>, </a:t>
            </a:r>
            <a:r>
              <a:rPr lang="it-IT" dirty="0" err="1"/>
              <a:t>webinars</a:t>
            </a:r>
            <a:r>
              <a:rPr lang="it-IT" dirty="0"/>
              <a:t>, </a:t>
            </a:r>
            <a:r>
              <a:rPr lang="it-IT" dirty="0" err="1"/>
              <a:t>hackathons</a:t>
            </a:r>
            <a:r>
              <a:rPr lang="it-IT" dirty="0"/>
              <a:t> and training </a:t>
            </a:r>
            <a:r>
              <a:rPr lang="it-IT" dirty="0" err="1"/>
              <a:t>courses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949E3-1176-4304-A68B-7036D9B9745B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74382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WPC2018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www.wpc2018.it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EECE-E3D4-449E-AE31-39F4956205E3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38539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WPC2018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www.wpc2018.it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EECE-E3D4-449E-AE31-39F4956205E3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51741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WPC2018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www.wpc2018.it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EECE-E3D4-449E-AE31-39F4956205E3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46517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WPC2018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www.wpc2018.it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EECE-E3D4-449E-AE31-39F4956205E3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39085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WPC2018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www.wpc2018.it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EECE-E3D4-449E-AE31-39F4956205E3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53546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WPC2018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www.wpc2018.it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EECE-E3D4-449E-AE31-39F4956205E3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01783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WPC2018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www.wpc2018.it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EECE-E3D4-449E-AE31-39F4956205E3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34670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WPC2018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www.wpc2018.it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EECE-E3D4-449E-AE31-39F4956205E3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55416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WPC2018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www.wpc2018.it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EECE-E3D4-449E-AE31-39F4956205E3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13955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WPC2018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www.wpc2018.it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EECE-E3D4-449E-AE31-39F4956205E3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2486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13025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WPC2018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www.wpc2018.it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EECE-E3D4-449E-AE31-39F4956205E3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60923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WPC2018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www.wpc2018.it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EECE-E3D4-449E-AE31-39F4956205E3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90887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WPC2018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www.wpc2018.it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EECE-E3D4-449E-AE31-39F4956205E3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14206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WPC2018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www.wpc2018.it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EECE-E3D4-449E-AE31-39F4956205E3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94636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WPC2018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www.wpc2018.it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EECE-E3D4-449E-AE31-39F4956205E3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38864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WPC2018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www.wpc2018.it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EECE-E3D4-449E-AE31-39F4956205E3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85402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WPC2018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www.wpc2018.it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EECE-E3D4-449E-AE31-39F4956205E3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16392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WPC2018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www.wpc2018.it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EECE-E3D4-449E-AE31-39F4956205E3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50310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WPC2018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www.wpc2018.it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EECE-E3D4-449E-AE31-39F4956205E3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56711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WPC2018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www.wpc2018.it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EECE-E3D4-449E-AE31-39F4956205E3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9222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WPC2018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www.wpc2018.it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EECE-E3D4-449E-AE31-39F4956205E3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0762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WPC2018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www.wpc2018.it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EECE-E3D4-449E-AE31-39F4956205E3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49980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WPC2018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www.wpc2018.it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EECE-E3D4-449E-AE31-39F4956205E3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22299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WPC2018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www.wpc2018.it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EECE-E3D4-449E-AE31-39F4956205E3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4582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WPC2018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www.wpc2018.it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EECE-E3D4-449E-AE31-39F4956205E3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86274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WPC2018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www.wpc2018.it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EECE-E3D4-449E-AE31-39F4956205E3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54952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WPC2018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www.wpc2018.it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EECE-E3D4-449E-AE31-39F4956205E3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92323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WPC2018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www.wpc2018.it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EECE-E3D4-449E-AE31-39F4956205E3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51517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WPC2018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www.wpc2018.it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EECE-E3D4-449E-AE31-39F4956205E3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870577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WPC2018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www.wpc2018.it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EECE-E3D4-449E-AE31-39F4956205E3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57717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WPC2018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www.wpc2018.it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EECE-E3D4-449E-AE31-39F4956205E3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4686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WPC2018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www.wpc2018.it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EECE-E3D4-449E-AE31-39F4956205E3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40941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WPC2018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www.wpc2018.it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EECE-E3D4-449E-AE31-39F4956205E3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19001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WPC2018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www.wpc2018.it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EECE-E3D4-449E-AE31-39F4956205E3}" type="slidenum">
              <a:rPr lang="it-IT" smtClean="0"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4614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WPC2018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www.wpc2018.it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EECE-E3D4-449E-AE31-39F4956205E3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317196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WPC2018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www.wpc2018.it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EECE-E3D4-449E-AE31-39F4956205E3}" type="slidenum">
              <a:rPr lang="it-IT" smtClean="0"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95832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WPC2018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www.wpc2018.it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EECE-E3D4-449E-AE31-39F4956205E3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99525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WPC2018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www.wpc2018.it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EECE-E3D4-449E-AE31-39F4956205E3}" type="slidenum">
              <a:rPr lang="it-IT" smtClean="0"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25508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WPC2018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www.wpc2018.it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EECE-E3D4-449E-AE31-39F4956205E3}" type="slidenum">
              <a:rPr lang="it-IT" smtClean="0"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20285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WPC2018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www.wpc2018.it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EECE-E3D4-449E-AE31-39F4956205E3}" type="slidenum">
              <a:rPr lang="it-IT" smtClean="0"/>
              <a:t>60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260682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WPC2018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www.wpc2018.it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EECE-E3D4-449E-AE31-39F4956205E3}" type="slidenum">
              <a:rPr lang="it-IT" smtClean="0"/>
              <a:t>61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020450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WPC2018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www.wpc2018.it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EECE-E3D4-449E-AE31-39F4956205E3}" type="slidenum">
              <a:rPr lang="it-IT" smtClean="0"/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813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WPC2018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www.wpc2018.it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EECE-E3D4-449E-AE31-39F4956205E3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679942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WPC2018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www.wpc2018.it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EECE-E3D4-449E-AE31-39F4956205E3}" type="slidenum">
              <a:rPr lang="it-IT" smtClean="0"/>
              <a:t>64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06938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WPC2018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www.wpc2018.it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EECE-E3D4-449E-AE31-39F4956205E3}" type="slidenum">
              <a:rPr lang="it-IT" smtClean="0"/>
              <a:t>65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490166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WPC2018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www.wpc2018.it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EECE-E3D4-449E-AE31-39F4956205E3}" type="slidenum">
              <a:rPr lang="it-IT" smtClean="0"/>
              <a:t>66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69689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WPC2018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www.wpc2018.it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EECE-E3D4-449E-AE31-39F4956205E3}" type="slidenum">
              <a:rPr lang="it-IT" smtClean="0"/>
              <a:t>67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309552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WPC2018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www.wpc2018.it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EECE-E3D4-449E-AE31-39F4956205E3}" type="slidenum">
              <a:rPr lang="it-IT" smtClean="0"/>
              <a:t>68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671836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WPC2018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www.wpc2018.it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EECE-E3D4-449E-AE31-39F4956205E3}" type="slidenum">
              <a:rPr lang="it-IT" smtClean="0"/>
              <a:t>69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958690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WPC2018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www.wpc2018.it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EECE-E3D4-449E-AE31-39F4956205E3}" type="slidenum">
              <a:rPr lang="it-IT" smtClean="0"/>
              <a:t>70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930912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General </a:t>
            </a:r>
            <a:r>
              <a:rPr lang="it-IT" dirty="0" err="1"/>
              <a:t>message</a:t>
            </a:r>
            <a:r>
              <a:rPr lang="it-IT" dirty="0"/>
              <a:t>: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  <a:p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just to the and</a:t>
            </a:r>
            <a:b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like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remember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b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conferences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want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949E3-1176-4304-A68B-7036D9B9745B}" type="slidenum">
              <a:rPr lang="it-IT" smtClean="0"/>
              <a:t>74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841886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General Message:</a:t>
            </a:r>
            <a:r>
              <a:rPr lang="it-IT" baseline="0" dirty="0"/>
              <a:t> </a:t>
            </a:r>
          </a:p>
          <a:p>
            <a:r>
              <a:rPr lang="it-IT" dirty="0"/>
              <a:t>a </a:t>
            </a:r>
            <a:r>
              <a:rPr lang="it-IT" dirty="0" err="1"/>
              <a:t>few</a:t>
            </a:r>
            <a:r>
              <a:rPr lang="it-IT" dirty="0"/>
              <a:t> </a:t>
            </a:r>
            <a:r>
              <a:rPr lang="it-IT" dirty="0" err="1"/>
              <a:t>months</a:t>
            </a:r>
            <a:r>
              <a:rPr lang="it-IT" dirty="0"/>
              <a:t> ago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launched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online </a:t>
            </a:r>
            <a:r>
              <a:rPr lang="it-IT" dirty="0" err="1"/>
              <a:t>platform</a:t>
            </a:r>
            <a:r>
              <a:rPr lang="it-IT" dirty="0"/>
              <a:t> </a:t>
            </a:r>
          </a:p>
          <a:p>
            <a:endParaRPr lang="it-IT" dirty="0"/>
          </a:p>
          <a:p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find</a:t>
            </a:r>
            <a:r>
              <a:rPr lang="it-IT" dirty="0"/>
              <a:t> </a:t>
            </a:r>
            <a:r>
              <a:rPr lang="it-IT" dirty="0" err="1"/>
              <a:t>articles</a:t>
            </a:r>
            <a:r>
              <a:rPr lang="it-IT" dirty="0"/>
              <a:t>, </a:t>
            </a:r>
            <a:r>
              <a:rPr lang="it-IT" dirty="0" err="1"/>
              <a:t>videos</a:t>
            </a:r>
            <a:r>
              <a:rPr lang="it-IT" dirty="0"/>
              <a:t> of </a:t>
            </a:r>
            <a:r>
              <a:rPr lang="it-IT" dirty="0" err="1"/>
              <a:t>events</a:t>
            </a:r>
            <a:r>
              <a:rPr lang="it-IT" dirty="0"/>
              <a:t>, </a:t>
            </a:r>
            <a:r>
              <a:rPr lang="it-IT" dirty="0" err="1"/>
              <a:t>interviews</a:t>
            </a:r>
            <a:r>
              <a:rPr lang="it-IT" dirty="0"/>
              <a:t> and 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webinars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949E3-1176-4304-A68B-7036D9B9745B}" type="slidenum">
              <a:rPr lang="it-IT" smtClean="0"/>
              <a:t>75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360204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949E3-1176-4304-A68B-7036D9B9745B}" type="slidenum">
              <a:rPr lang="it-IT" smtClean="0"/>
              <a:t>76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7791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WPC2018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www.wpc2018.it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EECE-E3D4-449E-AE31-39F4956205E3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638314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8990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WPC2018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www.wpc2018.it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EECE-E3D4-449E-AE31-39F4956205E3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8119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WPC2018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it-IT"/>
              <a:t>www.wpc2018.it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EECE-E3D4-449E-AE31-39F4956205E3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876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3049" y="4324060"/>
            <a:ext cx="5998536" cy="80991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 dirty="0"/>
              <a:t>Nome cognome</a:t>
            </a:r>
          </a:p>
        </p:txBody>
      </p:sp>
      <p:sp>
        <p:nvSpPr>
          <p:cNvPr id="15" name="Titolo 14"/>
          <p:cNvSpPr>
            <a:spLocks noGrp="1"/>
          </p:cNvSpPr>
          <p:nvPr>
            <p:ph type="title" hasCustomPrompt="1"/>
          </p:nvPr>
        </p:nvSpPr>
        <p:spPr>
          <a:xfrm>
            <a:off x="5353049" y="981075"/>
            <a:ext cx="5998536" cy="31623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it-IT" dirty="0"/>
              <a:t>Titolo Sessione</a:t>
            </a:r>
          </a:p>
        </p:txBody>
      </p:sp>
    </p:spTree>
    <p:extLst>
      <p:ext uri="{BB962C8B-B14F-4D97-AF65-F5344CB8AC3E}">
        <p14:creationId xmlns:p14="http://schemas.microsoft.com/office/powerpoint/2010/main" val="3850009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333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20494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33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6904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+ 3 columns">
    <p:bg>
      <p:bgPr>
        <a:solidFill>
          <a:srgbClr val="101319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9959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686185" y="6614318"/>
            <a:ext cx="4822804" cy="21523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1097280" y="6614318"/>
            <a:ext cx="2472271" cy="21523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9900458" y="6614318"/>
            <a:ext cx="1312025" cy="21523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72354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914401" y="2554172"/>
            <a:ext cx="7216400" cy="15463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3610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1" y="981075"/>
            <a:ext cx="11369038" cy="942974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21" y="2076450"/>
            <a:ext cx="11369038" cy="4232909"/>
          </a:xfrm>
        </p:spPr>
        <p:txBody>
          <a:bodyPr/>
          <a:lstStyle/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650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sm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</a:p>
        </p:txBody>
      </p:sp>
    </p:spTree>
    <p:extLst>
      <p:ext uri="{BB962C8B-B14F-4D97-AF65-F5344CB8AC3E}">
        <p14:creationId xmlns:p14="http://schemas.microsoft.com/office/powerpoint/2010/main" val="411575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55600" y="675503"/>
            <a:ext cx="11409680" cy="1061857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600" y="1821885"/>
            <a:ext cx="55473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5600" y="2669608"/>
            <a:ext cx="5547360" cy="3721032"/>
          </a:xfrm>
        </p:spPr>
        <p:txBody>
          <a:bodyPr/>
          <a:lstStyle/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21885"/>
            <a:ext cx="55473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669608"/>
            <a:ext cx="5547360" cy="3721032"/>
          </a:xfrm>
        </p:spPr>
        <p:txBody>
          <a:bodyPr/>
          <a:lstStyle/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876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55600" y="675503"/>
            <a:ext cx="11409680" cy="1061857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5600" y="1838960"/>
            <a:ext cx="5547360" cy="4551680"/>
          </a:xfrm>
        </p:spPr>
        <p:txBody>
          <a:bodyPr/>
          <a:lstStyle/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1838960"/>
            <a:ext cx="5547360" cy="4551680"/>
          </a:xfrm>
        </p:spPr>
        <p:txBody>
          <a:bodyPr/>
          <a:lstStyle/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278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360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373321" y="0"/>
            <a:ext cx="3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48263"/>
            <a:ext cx="2562814" cy="2032096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3800" y="731520"/>
            <a:ext cx="7559040" cy="5257800"/>
          </a:xfrm>
        </p:spPr>
        <p:txBody>
          <a:bodyPr/>
          <a:lstStyle/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2562814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48485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
Secondo livello
Terzo livello
Quarto livello
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059031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/>
              <a:t>Modifica gli stili del testo dello schema
Secondo livello
Terzo livello
Quarto livello
Quinto livello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431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721" y="832023"/>
            <a:ext cx="11369038" cy="950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721" y="1826826"/>
            <a:ext cx="11369038" cy="448253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08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5" r:id="rId4"/>
    <p:sldLayoutId id="2147483734" r:id="rId5"/>
    <p:sldLayoutId id="2147483726" r:id="rId6"/>
    <p:sldLayoutId id="2147483728" r:id="rId7"/>
    <p:sldLayoutId id="2147483729" r:id="rId8"/>
    <p:sldLayoutId id="2147483730" r:id="rId9"/>
    <p:sldLayoutId id="2147483731" r:id="rId10"/>
    <p:sldLayoutId id="2147483735" r:id="rId11"/>
    <p:sldLayoutId id="2147483736" r:id="rId12"/>
    <p:sldLayoutId id="2147483737" r:id="rId13"/>
    <p:sldLayoutId id="2147483738" r:id="rId14"/>
    <p:sldLayoutId id="2147483739" r:id="rId15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58368" indent="-4572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726948" indent="-3429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909828" indent="-3429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92708" indent="-3429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realm.io/platform/" TargetMode="External"/><Relationship Id="rId2" Type="http://schemas.openxmlformats.org/officeDocument/2006/relationships/hyperlink" Target="https://realm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hyperlink" Target="https://realm.io/docs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y.realm.io/posts/realm-world-tour-2017-eric-maxwell/" TargetMode="External"/><Relationship Id="rId2" Type="http://schemas.openxmlformats.org/officeDocument/2006/relationships/hyperlink" Target="https://academy.realm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lfuria/CodeMotion-Realm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3.tiff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10" b="15310"/>
          <a:stretch/>
        </p:blipFill>
        <p:spPr>
          <a:xfrm>
            <a:off x="0" y="-1248000"/>
            <a:ext cx="12192000" cy="8125968"/>
          </a:xfrm>
          <a:prstGeom prst="rect">
            <a:avLst/>
          </a:prstGeom>
        </p:spPr>
      </p:pic>
      <p:sp>
        <p:nvSpPr>
          <p:cNvPr id="9" name="Rettangolo 8"/>
          <p:cNvSpPr/>
          <p:nvPr/>
        </p:nvSpPr>
        <p:spPr>
          <a:xfrm>
            <a:off x="0" y="0"/>
            <a:ext cx="12192000" cy="6883400"/>
          </a:xfrm>
          <a:prstGeom prst="rect">
            <a:avLst/>
          </a:prstGeom>
          <a:solidFill>
            <a:srgbClr val="101319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733" b="1" spc="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9"/>
          <p:cNvSpPr/>
          <p:nvPr/>
        </p:nvSpPr>
        <p:spPr>
          <a:xfrm>
            <a:off x="5141805" y="4140200"/>
            <a:ext cx="1908387" cy="406400"/>
          </a:xfrm>
          <a:custGeom>
            <a:avLst/>
            <a:gdLst/>
            <a:ahLst/>
            <a:cxnLst/>
            <a:rect l="l" t="t" r="r" b="b"/>
            <a:pathLst>
              <a:path w="1431289">
                <a:moveTo>
                  <a:pt x="0" y="0"/>
                </a:moveTo>
                <a:lnTo>
                  <a:pt x="1431036" y="0"/>
                </a:lnTo>
              </a:path>
            </a:pathLst>
          </a:custGeom>
          <a:ln w="45719">
            <a:solidFill>
              <a:srgbClr val="F75213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6976" y="2487709"/>
            <a:ext cx="7838049" cy="1103472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2612486" y="4732171"/>
            <a:ext cx="6967025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333" b="1" spc="267" dirty="0">
                <a:solidFill>
                  <a:srgbClr val="F752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WEBINARS</a:t>
            </a:r>
            <a:endParaRPr lang="it-IT" sz="4800" b="1" spc="267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31273"/>
      </p:ext>
    </p:extLst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DB89-13E5-4214-8AFC-85C537F5D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1" y="184070"/>
            <a:ext cx="11369038" cy="942974"/>
          </a:xfrm>
        </p:spPr>
        <p:txBody>
          <a:bodyPr/>
          <a:lstStyle/>
          <a:p>
            <a:r>
              <a:rPr lang="en-US" dirty="0"/>
              <a:t>Speed !!!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370B2AA2-3CD9-6E47-A2B3-7CC866892038}"/>
              </a:ext>
            </a:extLst>
          </p:cNvPr>
          <p:cNvSpPr/>
          <p:nvPr/>
        </p:nvSpPr>
        <p:spPr>
          <a:xfrm>
            <a:off x="411479" y="1127044"/>
            <a:ext cx="11369039" cy="5546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8094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DB89-13E5-4214-8AFC-85C537F5D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1" y="178424"/>
            <a:ext cx="11369038" cy="942974"/>
          </a:xfrm>
        </p:spPr>
        <p:txBody>
          <a:bodyPr/>
          <a:lstStyle/>
          <a:p>
            <a:r>
              <a:rPr lang="en-US" dirty="0"/>
              <a:t>Speed !!!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BB2E232A-5A4C-A743-BE9D-94F9B25C9F83}"/>
              </a:ext>
            </a:extLst>
          </p:cNvPr>
          <p:cNvSpPr/>
          <p:nvPr/>
        </p:nvSpPr>
        <p:spPr>
          <a:xfrm>
            <a:off x="411481" y="1121398"/>
            <a:ext cx="11369037" cy="55581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5602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DB89-13E5-4214-8AFC-85C537F5D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377760"/>
            <a:ext cx="11369038" cy="942974"/>
          </a:xfrm>
        </p:spPr>
        <p:txBody>
          <a:bodyPr>
            <a:normAutofit/>
          </a:bodyPr>
          <a:lstStyle/>
          <a:p>
            <a:r>
              <a:rPr lang="en-US" dirty="0"/>
              <a:t>The problem with “traditional” Database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1F934-E315-49DA-9D93-6556B7A15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1" y="1555423"/>
            <a:ext cx="11369038" cy="5209361"/>
          </a:xfrm>
        </p:spPr>
        <p:txBody>
          <a:bodyPr>
            <a:normAutofit lnSpcReduction="10000"/>
          </a:bodyPr>
          <a:lstStyle/>
          <a:p>
            <a:r>
              <a:rPr lang="it-IT" sz="4400" dirty="0" err="1"/>
              <a:t>What</a:t>
            </a:r>
            <a:r>
              <a:rPr lang="it-IT" sz="4400" dirty="0"/>
              <a:t> </a:t>
            </a:r>
            <a:r>
              <a:rPr lang="it-IT" sz="4400" dirty="0" err="1"/>
              <a:t>we</a:t>
            </a:r>
            <a:r>
              <a:rPr lang="it-IT" sz="4400" dirty="0"/>
              <a:t> do </a:t>
            </a:r>
            <a:r>
              <a:rPr lang="it-IT" sz="4400" dirty="0" err="1"/>
              <a:t>when</a:t>
            </a:r>
            <a:r>
              <a:rPr lang="it-IT" sz="4400" dirty="0"/>
              <a:t> </a:t>
            </a:r>
            <a:r>
              <a:rPr lang="it-IT" sz="4400" dirty="0" err="1"/>
              <a:t>we</a:t>
            </a:r>
            <a:r>
              <a:rPr lang="it-IT" sz="4400" dirty="0"/>
              <a:t> use a «</a:t>
            </a:r>
            <a:r>
              <a:rPr lang="it-IT" sz="4400" dirty="0" err="1"/>
              <a:t>normal</a:t>
            </a:r>
            <a:r>
              <a:rPr lang="it-IT" sz="4400" dirty="0"/>
              <a:t>» database</a:t>
            </a:r>
          </a:p>
          <a:p>
            <a:pPr lvl="1"/>
            <a:endParaRPr lang="it-IT" sz="3600" dirty="0"/>
          </a:p>
          <a:p>
            <a:pPr lvl="1"/>
            <a:r>
              <a:rPr lang="it-IT" sz="3600" dirty="0"/>
              <a:t>Create SQL Query</a:t>
            </a:r>
          </a:p>
          <a:p>
            <a:pPr lvl="1"/>
            <a:r>
              <a:rPr lang="it-IT" sz="3600" dirty="0"/>
              <a:t>Connect to DB</a:t>
            </a:r>
          </a:p>
          <a:p>
            <a:pPr lvl="1"/>
            <a:r>
              <a:rPr lang="it-IT" sz="3600" dirty="0" err="1"/>
              <a:t>Execute</a:t>
            </a:r>
            <a:r>
              <a:rPr lang="it-IT" sz="3600" dirty="0"/>
              <a:t> </a:t>
            </a:r>
            <a:r>
              <a:rPr lang="it-IT" sz="3600" dirty="0" err="1"/>
              <a:t>query</a:t>
            </a:r>
            <a:endParaRPr lang="it-IT" sz="3600" dirty="0"/>
          </a:p>
          <a:p>
            <a:pPr lvl="1"/>
            <a:r>
              <a:rPr lang="it-IT" sz="3600" dirty="0"/>
              <a:t>Read some </a:t>
            </a:r>
            <a:r>
              <a:rPr lang="it-IT" sz="3600" dirty="0" err="1"/>
              <a:t>datas</a:t>
            </a:r>
            <a:endParaRPr lang="it-IT" sz="3600" dirty="0"/>
          </a:p>
          <a:p>
            <a:pPr lvl="1"/>
            <a:r>
              <a:rPr lang="it-IT" sz="3600" dirty="0"/>
              <a:t>Object </a:t>
            </a:r>
            <a:r>
              <a:rPr lang="it-IT" sz="3600" dirty="0" err="1"/>
              <a:t>creation</a:t>
            </a:r>
            <a:r>
              <a:rPr lang="it-IT" sz="3600" dirty="0"/>
              <a:t> in Memory</a:t>
            </a:r>
          </a:p>
          <a:p>
            <a:pPr lvl="1"/>
            <a:r>
              <a:rPr lang="it-IT" sz="3600" dirty="0"/>
              <a:t>Return the </a:t>
            </a:r>
            <a:r>
              <a:rPr lang="it-IT" sz="3600" dirty="0" err="1"/>
              <a:t>objects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05233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DB89-13E5-4214-8AFC-85C537F5D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1" y="448414"/>
            <a:ext cx="11369038" cy="942974"/>
          </a:xfrm>
        </p:spPr>
        <p:txBody>
          <a:bodyPr/>
          <a:lstStyle/>
          <a:p>
            <a:r>
              <a:rPr lang="en-US" dirty="0"/>
              <a:t>Why Realm is so fast: B+ tree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50E6CE09-FD84-F844-B2D5-76B9E0A6C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65" y="1802991"/>
            <a:ext cx="8036429" cy="4232275"/>
          </a:xfrm>
          <a:prstGeom prst="rect">
            <a:avLst/>
          </a:prstGeom>
        </p:spPr>
      </p:pic>
      <p:sp>
        <p:nvSpPr>
          <p:cNvPr id="7" name="object 4">
            <a:extLst>
              <a:ext uri="{FF2B5EF4-FFF2-40B4-BE49-F238E27FC236}">
                <a16:creationId xmlns:a16="http://schemas.microsoft.com/office/drawing/2014/main" id="{4F3EEF67-5F60-5546-8167-D0ADACDB7849}"/>
              </a:ext>
            </a:extLst>
          </p:cNvPr>
          <p:cNvSpPr/>
          <p:nvPr/>
        </p:nvSpPr>
        <p:spPr>
          <a:xfrm>
            <a:off x="8569305" y="3656130"/>
            <a:ext cx="3401353" cy="15878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5AB60C6B-9ADF-1242-9068-88EDCB0CFA5B}"/>
              </a:ext>
            </a:extLst>
          </p:cNvPr>
          <p:cNvSpPr txBox="1"/>
          <p:nvPr/>
        </p:nvSpPr>
        <p:spPr>
          <a:xfrm>
            <a:off x="8569306" y="1802991"/>
            <a:ext cx="3401353" cy="1685077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spcBef>
                <a:spcPts val="180"/>
              </a:spcBef>
            </a:pPr>
            <a:r>
              <a:rPr spc="-20" dirty="0">
                <a:solidFill>
                  <a:srgbClr val="404040"/>
                </a:solidFill>
                <a:latin typeface="Liberation Sans"/>
                <a:cs typeface="Liberation Sans"/>
              </a:rPr>
              <a:t>The</a:t>
            </a:r>
            <a:r>
              <a:rPr spc="-35" dirty="0">
                <a:solidFill>
                  <a:srgbClr val="404040"/>
                </a:solidFill>
                <a:latin typeface="Liberation Sans"/>
                <a:cs typeface="Liberation Sans"/>
              </a:rPr>
              <a:t> </a:t>
            </a:r>
            <a:r>
              <a:rPr spc="5" dirty="0">
                <a:solidFill>
                  <a:srgbClr val="404040"/>
                </a:solidFill>
                <a:latin typeface="Liberation Sans"/>
                <a:cs typeface="Liberation Sans"/>
              </a:rPr>
              <a:t>primary</a:t>
            </a:r>
            <a:r>
              <a:rPr spc="-35" dirty="0">
                <a:solidFill>
                  <a:srgbClr val="404040"/>
                </a:solidFill>
                <a:latin typeface="Liberation Sans"/>
                <a:cs typeface="Liberation Sans"/>
              </a:rPr>
              <a:t> </a:t>
            </a:r>
            <a:r>
              <a:rPr spc="-15" dirty="0">
                <a:solidFill>
                  <a:srgbClr val="404040"/>
                </a:solidFill>
                <a:latin typeface="Liberation Sans"/>
                <a:cs typeface="Liberation Sans"/>
              </a:rPr>
              <a:t>value</a:t>
            </a:r>
            <a:r>
              <a:rPr spc="-35" dirty="0">
                <a:solidFill>
                  <a:srgbClr val="404040"/>
                </a:solidFill>
                <a:latin typeface="Liberation Sans"/>
                <a:cs typeface="Liberation Sans"/>
              </a:rPr>
              <a:t> </a:t>
            </a:r>
            <a:r>
              <a:rPr spc="50" dirty="0">
                <a:solidFill>
                  <a:srgbClr val="404040"/>
                </a:solidFill>
                <a:latin typeface="Liberation Sans"/>
                <a:cs typeface="Liberation Sans"/>
              </a:rPr>
              <a:t>of</a:t>
            </a:r>
            <a:r>
              <a:rPr spc="-35" dirty="0">
                <a:solidFill>
                  <a:srgbClr val="404040"/>
                </a:solidFill>
                <a:latin typeface="Liberation Sans"/>
                <a:cs typeface="Liberation Sans"/>
              </a:rPr>
              <a:t> </a:t>
            </a:r>
            <a:r>
              <a:rPr spc="-15" dirty="0">
                <a:solidFill>
                  <a:srgbClr val="404040"/>
                </a:solidFill>
                <a:latin typeface="Liberation Sans"/>
                <a:cs typeface="Liberation Sans"/>
              </a:rPr>
              <a:t>a</a:t>
            </a:r>
            <a:r>
              <a:rPr spc="-35" dirty="0">
                <a:solidFill>
                  <a:srgbClr val="404040"/>
                </a:solidFill>
                <a:latin typeface="Liberation Sans"/>
                <a:cs typeface="Liberation Sans"/>
              </a:rPr>
              <a:t> </a:t>
            </a:r>
            <a:r>
              <a:rPr spc="-40" dirty="0">
                <a:solidFill>
                  <a:srgbClr val="404040"/>
                </a:solidFill>
                <a:latin typeface="Liberation Sans"/>
                <a:cs typeface="Liberation Sans"/>
              </a:rPr>
              <a:t>B+</a:t>
            </a:r>
            <a:r>
              <a:rPr spc="-35" dirty="0">
                <a:solidFill>
                  <a:srgbClr val="404040"/>
                </a:solidFill>
                <a:latin typeface="Liberation Sans"/>
                <a:cs typeface="Liberation Sans"/>
              </a:rPr>
              <a:t> </a:t>
            </a:r>
            <a:r>
              <a:rPr spc="-5" dirty="0">
                <a:solidFill>
                  <a:srgbClr val="404040"/>
                </a:solidFill>
                <a:latin typeface="Liberation Sans"/>
                <a:cs typeface="Liberation Sans"/>
              </a:rPr>
              <a:t>tree</a:t>
            </a:r>
            <a:r>
              <a:rPr spc="-35" dirty="0">
                <a:solidFill>
                  <a:srgbClr val="404040"/>
                </a:solidFill>
                <a:latin typeface="Liberation Sans"/>
                <a:cs typeface="Liberation Sans"/>
              </a:rPr>
              <a:t> </a:t>
            </a:r>
            <a:r>
              <a:rPr spc="20" dirty="0">
                <a:solidFill>
                  <a:srgbClr val="404040"/>
                </a:solidFill>
                <a:latin typeface="Liberation Sans"/>
                <a:cs typeface="Liberation Sans"/>
              </a:rPr>
              <a:t>is</a:t>
            </a:r>
            <a:r>
              <a:rPr spc="-35" dirty="0">
                <a:solidFill>
                  <a:srgbClr val="404040"/>
                </a:solidFill>
                <a:latin typeface="Liberation Sans"/>
                <a:cs typeface="Liberation Sans"/>
              </a:rPr>
              <a:t> </a:t>
            </a:r>
            <a:r>
              <a:rPr spc="5" dirty="0">
                <a:solidFill>
                  <a:srgbClr val="404040"/>
                </a:solidFill>
                <a:latin typeface="Liberation Sans"/>
                <a:cs typeface="Liberation Sans"/>
              </a:rPr>
              <a:t>in</a:t>
            </a:r>
            <a:r>
              <a:rPr spc="-35" dirty="0">
                <a:solidFill>
                  <a:srgbClr val="404040"/>
                </a:solidFill>
                <a:latin typeface="Liberation Sans"/>
                <a:cs typeface="Liberation Sans"/>
              </a:rPr>
              <a:t> </a:t>
            </a:r>
            <a:r>
              <a:rPr spc="15" dirty="0">
                <a:solidFill>
                  <a:srgbClr val="404040"/>
                </a:solidFill>
                <a:latin typeface="Liberation Sans"/>
                <a:cs typeface="Liberation Sans"/>
              </a:rPr>
              <a:t>storing</a:t>
            </a:r>
            <a:r>
              <a:rPr spc="-35" dirty="0">
                <a:solidFill>
                  <a:srgbClr val="404040"/>
                </a:solidFill>
                <a:latin typeface="Liberation Sans"/>
                <a:cs typeface="Liberation Sans"/>
              </a:rPr>
              <a:t> </a:t>
            </a:r>
            <a:r>
              <a:rPr spc="5" dirty="0">
                <a:solidFill>
                  <a:srgbClr val="404040"/>
                </a:solidFill>
                <a:latin typeface="Liberation Sans"/>
                <a:cs typeface="Liberation Sans"/>
              </a:rPr>
              <a:t>data</a:t>
            </a:r>
            <a:r>
              <a:rPr spc="-30" dirty="0">
                <a:solidFill>
                  <a:srgbClr val="404040"/>
                </a:solidFill>
                <a:latin typeface="Liberation Sans"/>
                <a:cs typeface="Liberation Sans"/>
              </a:rPr>
              <a:t> </a:t>
            </a:r>
            <a:r>
              <a:rPr spc="35" dirty="0">
                <a:solidFill>
                  <a:srgbClr val="404040"/>
                </a:solidFill>
                <a:latin typeface="Liberation Sans"/>
                <a:cs typeface="Liberation Sans"/>
              </a:rPr>
              <a:t>for</a:t>
            </a:r>
            <a:r>
              <a:rPr spc="-35" dirty="0">
                <a:solidFill>
                  <a:srgbClr val="404040"/>
                </a:solidFill>
                <a:latin typeface="Liberation Sans"/>
                <a:cs typeface="Liberation Sans"/>
              </a:rPr>
              <a:t> </a:t>
            </a:r>
            <a:r>
              <a:rPr spc="25" dirty="0">
                <a:solidFill>
                  <a:srgbClr val="404040"/>
                </a:solidFill>
                <a:latin typeface="Liberation Sans"/>
                <a:cs typeface="Liberation Sans"/>
              </a:rPr>
              <a:t>efficient</a:t>
            </a:r>
            <a:r>
              <a:rPr spc="-35" dirty="0">
                <a:solidFill>
                  <a:srgbClr val="404040"/>
                </a:solidFill>
                <a:latin typeface="Liberation Sans"/>
                <a:cs typeface="Liberation Sans"/>
              </a:rPr>
              <a:t> </a:t>
            </a:r>
            <a:r>
              <a:rPr spc="-5" dirty="0">
                <a:solidFill>
                  <a:srgbClr val="404040"/>
                </a:solidFill>
                <a:latin typeface="Liberation Sans"/>
                <a:cs typeface="Liberation Sans"/>
              </a:rPr>
              <a:t>retrieval</a:t>
            </a:r>
            <a:r>
              <a:rPr spc="-35" dirty="0">
                <a:solidFill>
                  <a:srgbClr val="404040"/>
                </a:solidFill>
                <a:latin typeface="Liberation Sans"/>
                <a:cs typeface="Liberation Sans"/>
              </a:rPr>
              <a:t> </a:t>
            </a:r>
            <a:r>
              <a:rPr spc="5" dirty="0">
                <a:solidFill>
                  <a:srgbClr val="404040"/>
                </a:solidFill>
                <a:latin typeface="Liberation Sans"/>
                <a:cs typeface="Liberation Sans"/>
              </a:rPr>
              <a:t>in</a:t>
            </a:r>
            <a:r>
              <a:rPr spc="-35" dirty="0">
                <a:solidFill>
                  <a:srgbClr val="404040"/>
                </a:solidFill>
                <a:latin typeface="Liberation Sans"/>
                <a:cs typeface="Liberation Sans"/>
              </a:rPr>
              <a:t> </a:t>
            </a:r>
            <a:r>
              <a:rPr spc="-15" dirty="0">
                <a:solidFill>
                  <a:srgbClr val="404040"/>
                </a:solidFill>
                <a:latin typeface="Liberation Sans"/>
                <a:cs typeface="Liberation Sans"/>
              </a:rPr>
              <a:t>a</a:t>
            </a:r>
            <a:r>
              <a:rPr spc="-35" dirty="0">
                <a:solidFill>
                  <a:srgbClr val="404040"/>
                </a:solidFill>
                <a:latin typeface="Liberation Sans"/>
                <a:cs typeface="Liberation Sans"/>
              </a:rPr>
              <a:t> </a:t>
            </a:r>
            <a:r>
              <a:rPr dirty="0">
                <a:solidFill>
                  <a:srgbClr val="404040"/>
                </a:solidFill>
                <a:latin typeface="Liberation Sans"/>
                <a:cs typeface="Liberation Sans"/>
              </a:rPr>
              <a:t>block-oriented  storage </a:t>
            </a:r>
            <a:r>
              <a:rPr spc="15" dirty="0">
                <a:solidFill>
                  <a:srgbClr val="404040"/>
                </a:solidFill>
                <a:latin typeface="Liberation Sans"/>
                <a:cs typeface="Liberation Sans"/>
              </a:rPr>
              <a:t>context </a:t>
            </a:r>
            <a:r>
              <a:rPr spc="5" dirty="0">
                <a:solidFill>
                  <a:srgbClr val="404040"/>
                </a:solidFill>
                <a:latin typeface="Liberation Sans"/>
                <a:cs typeface="Liberation Sans"/>
              </a:rPr>
              <a:t>in </a:t>
            </a:r>
            <a:r>
              <a:rPr spc="-5" dirty="0">
                <a:solidFill>
                  <a:srgbClr val="404040"/>
                </a:solidFill>
                <a:latin typeface="Liberation Sans"/>
                <a:cs typeface="Liberation Sans"/>
              </a:rPr>
              <a:t>particular, </a:t>
            </a:r>
            <a:r>
              <a:rPr spc="15" dirty="0">
                <a:solidFill>
                  <a:srgbClr val="404040"/>
                </a:solidFill>
                <a:latin typeface="Liberation Sans"/>
                <a:cs typeface="Liberation Sans"/>
              </a:rPr>
              <a:t>filesystems</a:t>
            </a:r>
            <a:br>
              <a:rPr lang="it-IT" spc="15" dirty="0">
                <a:solidFill>
                  <a:srgbClr val="404040"/>
                </a:solidFill>
                <a:latin typeface="Liberation Sans"/>
                <a:cs typeface="Liberation Sans"/>
              </a:rPr>
            </a:br>
            <a:r>
              <a:rPr spc="-50" dirty="0">
                <a:solidFill>
                  <a:srgbClr val="404040"/>
                </a:solidFill>
                <a:latin typeface="Liberation Sans"/>
                <a:cs typeface="Liberation Sans"/>
              </a:rPr>
              <a:t>(NTFS, </a:t>
            </a:r>
            <a:r>
              <a:rPr spc="-60" dirty="0">
                <a:solidFill>
                  <a:srgbClr val="404040"/>
                </a:solidFill>
                <a:latin typeface="Liberation Sans"/>
                <a:cs typeface="Liberation Sans"/>
              </a:rPr>
              <a:t>EXT4,</a:t>
            </a:r>
            <a:r>
              <a:rPr spc="-40" dirty="0">
                <a:solidFill>
                  <a:srgbClr val="404040"/>
                </a:solidFill>
                <a:latin typeface="Liberation Sans"/>
                <a:cs typeface="Liberation Sans"/>
              </a:rPr>
              <a:t> </a:t>
            </a:r>
            <a:r>
              <a:rPr spc="-25" dirty="0">
                <a:solidFill>
                  <a:srgbClr val="404040"/>
                </a:solidFill>
                <a:latin typeface="Liberation Sans"/>
                <a:cs typeface="Liberation Sans"/>
              </a:rPr>
              <a:t>Oracle</a:t>
            </a:r>
            <a:r>
              <a:rPr spc="-225" dirty="0">
                <a:solidFill>
                  <a:srgbClr val="404040"/>
                </a:solidFill>
                <a:latin typeface="Liberation Sans"/>
                <a:cs typeface="Liberation Sans"/>
              </a:rPr>
              <a:t> </a:t>
            </a:r>
            <a:r>
              <a:rPr spc="-195" dirty="0">
                <a:solidFill>
                  <a:srgbClr val="404040"/>
                </a:solidFill>
                <a:latin typeface="Liberation Sans"/>
                <a:cs typeface="Liberation Sans"/>
              </a:rPr>
              <a:t>…)</a:t>
            </a:r>
            <a:endParaRPr dirty="0">
              <a:latin typeface="Liberation Sans"/>
              <a:cs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2367992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09956BE3-437B-CD47-A2EB-3A2F8F8F5087}"/>
              </a:ext>
            </a:extLst>
          </p:cNvPr>
          <p:cNvSpPr/>
          <p:nvPr/>
        </p:nvSpPr>
        <p:spPr>
          <a:xfrm>
            <a:off x="6346465" y="3249830"/>
            <a:ext cx="1633855" cy="2196465"/>
          </a:xfrm>
          <a:custGeom>
            <a:avLst/>
            <a:gdLst/>
            <a:ahLst/>
            <a:cxnLst/>
            <a:rect l="l" t="t" r="r" b="b"/>
            <a:pathLst>
              <a:path w="1633854" h="2196465">
                <a:moveTo>
                  <a:pt x="1633410" y="204176"/>
                </a:moveTo>
                <a:lnTo>
                  <a:pt x="1607166" y="255718"/>
                </a:lnTo>
                <a:lnTo>
                  <a:pt x="1562552" y="287488"/>
                </a:lnTo>
                <a:lnTo>
                  <a:pt x="1498532" y="316612"/>
                </a:lnTo>
                <a:lnTo>
                  <a:pt x="1459857" y="330029"/>
                </a:lnTo>
                <a:lnTo>
                  <a:pt x="1417067" y="342601"/>
                </a:lnTo>
                <a:lnTo>
                  <a:pt x="1370405" y="354267"/>
                </a:lnTo>
                <a:lnTo>
                  <a:pt x="1320118" y="364964"/>
                </a:lnTo>
                <a:lnTo>
                  <a:pt x="1266450" y="374633"/>
                </a:lnTo>
                <a:lnTo>
                  <a:pt x="1209646" y="383211"/>
                </a:lnTo>
                <a:lnTo>
                  <a:pt x="1149953" y="390638"/>
                </a:lnTo>
                <a:lnTo>
                  <a:pt x="1087613" y="396852"/>
                </a:lnTo>
                <a:lnTo>
                  <a:pt x="1022874" y="401792"/>
                </a:lnTo>
                <a:lnTo>
                  <a:pt x="955980" y="405396"/>
                </a:lnTo>
                <a:lnTo>
                  <a:pt x="887176" y="407603"/>
                </a:lnTo>
                <a:lnTo>
                  <a:pt x="816707" y="408353"/>
                </a:lnTo>
                <a:lnTo>
                  <a:pt x="746239" y="407603"/>
                </a:lnTo>
                <a:lnTo>
                  <a:pt x="677434" y="405396"/>
                </a:lnTo>
                <a:lnTo>
                  <a:pt x="610540" y="401792"/>
                </a:lnTo>
                <a:lnTo>
                  <a:pt x="545801" y="396852"/>
                </a:lnTo>
                <a:lnTo>
                  <a:pt x="483461" y="390638"/>
                </a:lnTo>
                <a:lnTo>
                  <a:pt x="423767" y="383211"/>
                </a:lnTo>
                <a:lnTo>
                  <a:pt x="366963" y="374633"/>
                </a:lnTo>
                <a:lnTo>
                  <a:pt x="313295" y="364964"/>
                </a:lnTo>
                <a:lnTo>
                  <a:pt x="263007" y="354267"/>
                </a:lnTo>
                <a:lnTo>
                  <a:pt x="216345" y="342601"/>
                </a:lnTo>
                <a:lnTo>
                  <a:pt x="173554" y="330029"/>
                </a:lnTo>
                <a:lnTo>
                  <a:pt x="134879" y="316612"/>
                </a:lnTo>
                <a:lnTo>
                  <a:pt x="70859" y="287488"/>
                </a:lnTo>
                <a:lnTo>
                  <a:pt x="26244" y="255718"/>
                </a:lnTo>
                <a:lnTo>
                  <a:pt x="2997" y="221793"/>
                </a:lnTo>
                <a:lnTo>
                  <a:pt x="0" y="204176"/>
                </a:lnTo>
                <a:lnTo>
                  <a:pt x="2997" y="186559"/>
                </a:lnTo>
                <a:lnTo>
                  <a:pt x="26244" y="152635"/>
                </a:lnTo>
                <a:lnTo>
                  <a:pt x="70859" y="120865"/>
                </a:lnTo>
                <a:lnTo>
                  <a:pt x="134879" y="91740"/>
                </a:lnTo>
                <a:lnTo>
                  <a:pt x="173554" y="78323"/>
                </a:lnTo>
                <a:lnTo>
                  <a:pt x="216345" y="65751"/>
                </a:lnTo>
                <a:lnTo>
                  <a:pt x="263007" y="54086"/>
                </a:lnTo>
                <a:lnTo>
                  <a:pt x="313295" y="43388"/>
                </a:lnTo>
                <a:lnTo>
                  <a:pt x="366963" y="33719"/>
                </a:lnTo>
                <a:lnTo>
                  <a:pt x="423767" y="25141"/>
                </a:lnTo>
                <a:lnTo>
                  <a:pt x="483461" y="17714"/>
                </a:lnTo>
                <a:lnTo>
                  <a:pt x="545801" y="11500"/>
                </a:lnTo>
                <a:lnTo>
                  <a:pt x="610540" y="6561"/>
                </a:lnTo>
                <a:lnTo>
                  <a:pt x="677434" y="2956"/>
                </a:lnTo>
                <a:lnTo>
                  <a:pt x="746239" y="749"/>
                </a:lnTo>
                <a:lnTo>
                  <a:pt x="816707" y="0"/>
                </a:lnTo>
                <a:lnTo>
                  <a:pt x="887176" y="749"/>
                </a:lnTo>
                <a:lnTo>
                  <a:pt x="955980" y="2956"/>
                </a:lnTo>
                <a:lnTo>
                  <a:pt x="1022874" y="6561"/>
                </a:lnTo>
                <a:lnTo>
                  <a:pt x="1087613" y="11500"/>
                </a:lnTo>
                <a:lnTo>
                  <a:pt x="1149953" y="17714"/>
                </a:lnTo>
                <a:lnTo>
                  <a:pt x="1209646" y="25141"/>
                </a:lnTo>
                <a:lnTo>
                  <a:pt x="1266450" y="33719"/>
                </a:lnTo>
                <a:lnTo>
                  <a:pt x="1320118" y="43388"/>
                </a:lnTo>
                <a:lnTo>
                  <a:pt x="1370405" y="54086"/>
                </a:lnTo>
                <a:lnTo>
                  <a:pt x="1417067" y="65751"/>
                </a:lnTo>
                <a:lnTo>
                  <a:pt x="1459857" y="78323"/>
                </a:lnTo>
                <a:lnTo>
                  <a:pt x="1498532" y="91740"/>
                </a:lnTo>
                <a:lnTo>
                  <a:pt x="1562552" y="120865"/>
                </a:lnTo>
                <a:lnTo>
                  <a:pt x="1607166" y="152635"/>
                </a:lnTo>
                <a:lnTo>
                  <a:pt x="1630412" y="186559"/>
                </a:lnTo>
                <a:lnTo>
                  <a:pt x="1633410" y="204176"/>
                </a:lnTo>
                <a:lnTo>
                  <a:pt x="1633410" y="1991944"/>
                </a:lnTo>
                <a:lnTo>
                  <a:pt x="1607166" y="2043485"/>
                </a:lnTo>
                <a:lnTo>
                  <a:pt x="1562552" y="2075255"/>
                </a:lnTo>
                <a:lnTo>
                  <a:pt x="1498532" y="2104380"/>
                </a:lnTo>
                <a:lnTo>
                  <a:pt x="1459857" y="2117797"/>
                </a:lnTo>
                <a:lnTo>
                  <a:pt x="1417067" y="2130369"/>
                </a:lnTo>
                <a:lnTo>
                  <a:pt x="1370405" y="2142035"/>
                </a:lnTo>
                <a:lnTo>
                  <a:pt x="1320118" y="2152732"/>
                </a:lnTo>
                <a:lnTo>
                  <a:pt x="1266450" y="2162401"/>
                </a:lnTo>
                <a:lnTo>
                  <a:pt x="1209646" y="2170980"/>
                </a:lnTo>
                <a:lnTo>
                  <a:pt x="1149953" y="2178407"/>
                </a:lnTo>
                <a:lnTo>
                  <a:pt x="1087613" y="2184621"/>
                </a:lnTo>
                <a:lnTo>
                  <a:pt x="1022874" y="2189560"/>
                </a:lnTo>
                <a:lnTo>
                  <a:pt x="955980" y="2193165"/>
                </a:lnTo>
                <a:lnTo>
                  <a:pt x="887176" y="2195372"/>
                </a:lnTo>
                <a:lnTo>
                  <a:pt x="816707" y="2196122"/>
                </a:lnTo>
                <a:lnTo>
                  <a:pt x="746239" y="2195372"/>
                </a:lnTo>
                <a:lnTo>
                  <a:pt x="677434" y="2193165"/>
                </a:lnTo>
                <a:lnTo>
                  <a:pt x="610540" y="2189560"/>
                </a:lnTo>
                <a:lnTo>
                  <a:pt x="545801" y="2184621"/>
                </a:lnTo>
                <a:lnTo>
                  <a:pt x="483461" y="2178407"/>
                </a:lnTo>
                <a:lnTo>
                  <a:pt x="423767" y="2170980"/>
                </a:lnTo>
                <a:lnTo>
                  <a:pt x="366963" y="2162401"/>
                </a:lnTo>
                <a:lnTo>
                  <a:pt x="313295" y="2152732"/>
                </a:lnTo>
                <a:lnTo>
                  <a:pt x="263007" y="2142035"/>
                </a:lnTo>
                <a:lnTo>
                  <a:pt x="216345" y="2130369"/>
                </a:lnTo>
                <a:lnTo>
                  <a:pt x="173554" y="2117797"/>
                </a:lnTo>
                <a:lnTo>
                  <a:pt x="134879" y="2104380"/>
                </a:lnTo>
                <a:lnTo>
                  <a:pt x="70859" y="2075255"/>
                </a:lnTo>
                <a:lnTo>
                  <a:pt x="26244" y="2043485"/>
                </a:lnTo>
                <a:lnTo>
                  <a:pt x="2997" y="2009561"/>
                </a:lnTo>
                <a:lnTo>
                  <a:pt x="0" y="1991944"/>
                </a:lnTo>
                <a:lnTo>
                  <a:pt x="1" y="204176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9B22FF2B-327E-C84D-9D0D-378FEAC56715}"/>
              </a:ext>
            </a:extLst>
          </p:cNvPr>
          <p:cNvSpPr/>
          <p:nvPr/>
        </p:nvSpPr>
        <p:spPr>
          <a:xfrm>
            <a:off x="6635631" y="4139700"/>
            <a:ext cx="996315" cy="983615"/>
          </a:xfrm>
          <a:custGeom>
            <a:avLst/>
            <a:gdLst/>
            <a:ahLst/>
            <a:cxnLst/>
            <a:rect l="l" t="t" r="r" b="b"/>
            <a:pathLst>
              <a:path w="996314" h="983614">
                <a:moveTo>
                  <a:pt x="0" y="0"/>
                </a:moveTo>
                <a:lnTo>
                  <a:pt x="995760" y="0"/>
                </a:lnTo>
                <a:lnTo>
                  <a:pt x="995760" y="789043"/>
                </a:lnTo>
                <a:lnTo>
                  <a:pt x="940468" y="790347"/>
                </a:lnTo>
                <a:lnTo>
                  <a:pt x="889255" y="794086"/>
                </a:lnTo>
                <a:lnTo>
                  <a:pt x="841781" y="800002"/>
                </a:lnTo>
                <a:lnTo>
                  <a:pt x="797706" y="807835"/>
                </a:lnTo>
                <a:lnTo>
                  <a:pt x="756690" y="817327"/>
                </a:lnTo>
                <a:lnTo>
                  <a:pt x="718393" y="828217"/>
                </a:lnTo>
                <a:lnTo>
                  <a:pt x="648598" y="853159"/>
                </a:lnTo>
                <a:lnTo>
                  <a:pt x="585600" y="880587"/>
                </a:lnTo>
                <a:lnTo>
                  <a:pt x="526680" y="908431"/>
                </a:lnTo>
                <a:lnTo>
                  <a:pt x="497900" y="921860"/>
                </a:lnTo>
                <a:lnTo>
                  <a:pt x="439999" y="946439"/>
                </a:lnTo>
                <a:lnTo>
                  <a:pt x="379377" y="966251"/>
                </a:lnTo>
                <a:lnTo>
                  <a:pt x="313315" y="979223"/>
                </a:lnTo>
                <a:lnTo>
                  <a:pt x="239094" y="983282"/>
                </a:lnTo>
                <a:lnTo>
                  <a:pt x="198074" y="981322"/>
                </a:lnTo>
                <a:lnTo>
                  <a:pt x="153995" y="976356"/>
                </a:lnTo>
                <a:lnTo>
                  <a:pt x="106516" y="968126"/>
                </a:lnTo>
                <a:lnTo>
                  <a:pt x="55297" y="956372"/>
                </a:lnTo>
                <a:lnTo>
                  <a:pt x="0" y="940836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BA7D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A78A44D-BEF0-4146-896B-559895E67690}"/>
              </a:ext>
            </a:extLst>
          </p:cNvPr>
          <p:cNvSpPr/>
          <p:nvPr/>
        </p:nvSpPr>
        <p:spPr>
          <a:xfrm>
            <a:off x="6717669" y="4037406"/>
            <a:ext cx="989330" cy="800100"/>
          </a:xfrm>
          <a:custGeom>
            <a:avLst/>
            <a:gdLst/>
            <a:ahLst/>
            <a:cxnLst/>
            <a:rect l="l" t="t" r="r" b="b"/>
            <a:pathLst>
              <a:path w="989329" h="800100">
                <a:moveTo>
                  <a:pt x="0" y="102294"/>
                </a:moveTo>
                <a:lnTo>
                  <a:pt x="0" y="0"/>
                </a:lnTo>
                <a:lnTo>
                  <a:pt x="988959" y="0"/>
                </a:lnTo>
                <a:lnTo>
                  <a:pt x="988959" y="793993"/>
                </a:lnTo>
                <a:lnTo>
                  <a:pt x="961344" y="794852"/>
                </a:lnTo>
                <a:lnTo>
                  <a:pt x="937243" y="796742"/>
                </a:lnTo>
                <a:lnTo>
                  <a:pt x="920191" y="798633"/>
                </a:lnTo>
                <a:lnTo>
                  <a:pt x="913721" y="799492"/>
                </a:lnTo>
              </a:path>
            </a:pathLst>
          </a:custGeom>
          <a:ln w="25400">
            <a:solidFill>
              <a:srgbClr val="BA7D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4F1FB882-F738-8042-85E5-43A25A89853A}"/>
              </a:ext>
            </a:extLst>
          </p:cNvPr>
          <p:cNvSpPr/>
          <p:nvPr/>
        </p:nvSpPr>
        <p:spPr>
          <a:xfrm>
            <a:off x="6794781" y="3937586"/>
            <a:ext cx="997585" cy="795655"/>
          </a:xfrm>
          <a:custGeom>
            <a:avLst/>
            <a:gdLst/>
            <a:ahLst/>
            <a:cxnLst/>
            <a:rect l="l" t="t" r="r" b="b"/>
            <a:pathLst>
              <a:path w="997585" h="795654">
                <a:moveTo>
                  <a:pt x="0" y="99819"/>
                </a:moveTo>
                <a:lnTo>
                  <a:pt x="0" y="0"/>
                </a:lnTo>
                <a:lnTo>
                  <a:pt x="997526" y="0"/>
                </a:lnTo>
                <a:lnTo>
                  <a:pt x="997526" y="791518"/>
                </a:lnTo>
                <a:lnTo>
                  <a:pt x="966066" y="792163"/>
                </a:lnTo>
                <a:lnTo>
                  <a:pt x="938622" y="793581"/>
                </a:lnTo>
                <a:lnTo>
                  <a:pt x="919210" y="794999"/>
                </a:lnTo>
                <a:lnTo>
                  <a:pt x="911847" y="795643"/>
                </a:lnTo>
              </a:path>
            </a:pathLst>
          </a:custGeom>
          <a:ln w="25399">
            <a:solidFill>
              <a:srgbClr val="BA7D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D10F8F6A-1864-1E49-9C2E-242FDF2D9667}"/>
              </a:ext>
            </a:extLst>
          </p:cNvPr>
          <p:cNvSpPr/>
          <p:nvPr/>
        </p:nvSpPr>
        <p:spPr>
          <a:xfrm>
            <a:off x="6549665" y="4265830"/>
            <a:ext cx="977265" cy="964565"/>
          </a:xfrm>
          <a:custGeom>
            <a:avLst/>
            <a:gdLst/>
            <a:ahLst/>
            <a:cxnLst/>
            <a:rect l="l" t="t" r="r" b="b"/>
            <a:pathLst>
              <a:path w="977264" h="964564">
                <a:moveTo>
                  <a:pt x="976922" y="0"/>
                </a:moveTo>
                <a:lnTo>
                  <a:pt x="0" y="0"/>
                </a:lnTo>
                <a:lnTo>
                  <a:pt x="0" y="912334"/>
                </a:lnTo>
                <a:lnTo>
                  <a:pt x="54249" y="929870"/>
                </a:lnTo>
                <a:lnTo>
                  <a:pt x="104496" y="943513"/>
                </a:lnTo>
                <a:lnTo>
                  <a:pt x="151075" y="953525"/>
                </a:lnTo>
                <a:lnTo>
                  <a:pt x="194319" y="960167"/>
                </a:lnTo>
                <a:lnTo>
                  <a:pt x="234562" y="963701"/>
                </a:lnTo>
                <a:lnTo>
                  <a:pt x="272136" y="964388"/>
                </a:lnTo>
                <a:lnTo>
                  <a:pt x="307376" y="962491"/>
                </a:lnTo>
                <a:lnTo>
                  <a:pt x="372186" y="951990"/>
                </a:lnTo>
                <a:lnTo>
                  <a:pt x="431660" y="934291"/>
                </a:lnTo>
                <a:lnTo>
                  <a:pt x="488465" y="911488"/>
                </a:lnTo>
                <a:lnTo>
                  <a:pt x="574507" y="872292"/>
                </a:lnTo>
                <a:lnTo>
                  <a:pt x="604744" y="858942"/>
                </a:lnTo>
                <a:lnTo>
                  <a:pt x="669553" y="833387"/>
                </a:lnTo>
                <a:lnTo>
                  <a:pt x="742365" y="811103"/>
                </a:lnTo>
                <a:lnTo>
                  <a:pt x="782607" y="801841"/>
                </a:lnTo>
                <a:lnTo>
                  <a:pt x="825850" y="794182"/>
                </a:lnTo>
                <a:lnTo>
                  <a:pt x="872427" y="788387"/>
                </a:lnTo>
                <a:lnTo>
                  <a:pt x="922674" y="784718"/>
                </a:lnTo>
                <a:lnTo>
                  <a:pt x="976922" y="783437"/>
                </a:lnTo>
                <a:lnTo>
                  <a:pt x="97692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2C524250-A96F-A44C-BF9D-0D7FC3EAFC55}"/>
              </a:ext>
            </a:extLst>
          </p:cNvPr>
          <p:cNvSpPr/>
          <p:nvPr/>
        </p:nvSpPr>
        <p:spPr>
          <a:xfrm>
            <a:off x="6549665" y="4265830"/>
            <a:ext cx="977265" cy="964565"/>
          </a:xfrm>
          <a:custGeom>
            <a:avLst/>
            <a:gdLst/>
            <a:ahLst/>
            <a:cxnLst/>
            <a:rect l="l" t="t" r="r" b="b"/>
            <a:pathLst>
              <a:path w="977264" h="964564">
                <a:moveTo>
                  <a:pt x="0" y="0"/>
                </a:moveTo>
                <a:lnTo>
                  <a:pt x="976923" y="0"/>
                </a:lnTo>
                <a:lnTo>
                  <a:pt x="976923" y="783437"/>
                </a:lnTo>
                <a:lnTo>
                  <a:pt x="922674" y="784718"/>
                </a:lnTo>
                <a:lnTo>
                  <a:pt x="872427" y="788387"/>
                </a:lnTo>
                <a:lnTo>
                  <a:pt x="825849" y="794182"/>
                </a:lnTo>
                <a:lnTo>
                  <a:pt x="782606" y="801841"/>
                </a:lnTo>
                <a:lnTo>
                  <a:pt x="742364" y="811103"/>
                </a:lnTo>
                <a:lnTo>
                  <a:pt x="704790" y="821706"/>
                </a:lnTo>
                <a:lnTo>
                  <a:pt x="636312" y="845888"/>
                </a:lnTo>
                <a:lnTo>
                  <a:pt x="574504" y="872292"/>
                </a:lnTo>
                <a:lnTo>
                  <a:pt x="516698" y="898827"/>
                </a:lnTo>
                <a:lnTo>
                  <a:pt x="488462" y="911489"/>
                </a:lnTo>
                <a:lnTo>
                  <a:pt x="431656" y="934292"/>
                </a:lnTo>
                <a:lnTo>
                  <a:pt x="372182" y="951992"/>
                </a:lnTo>
                <a:lnTo>
                  <a:pt x="307373" y="962493"/>
                </a:lnTo>
                <a:lnTo>
                  <a:pt x="272133" y="964390"/>
                </a:lnTo>
                <a:lnTo>
                  <a:pt x="234559" y="963703"/>
                </a:lnTo>
                <a:lnTo>
                  <a:pt x="194317" y="960169"/>
                </a:lnTo>
                <a:lnTo>
                  <a:pt x="151074" y="953527"/>
                </a:lnTo>
                <a:lnTo>
                  <a:pt x="104495" y="943516"/>
                </a:lnTo>
                <a:lnTo>
                  <a:pt x="54248" y="929873"/>
                </a:lnTo>
                <a:lnTo>
                  <a:pt x="0" y="912337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BA7D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4171CBBE-EA83-904B-BC40-A795F2BA316F}"/>
              </a:ext>
            </a:extLst>
          </p:cNvPr>
          <p:cNvSpPr txBox="1"/>
          <p:nvPr/>
        </p:nvSpPr>
        <p:spPr>
          <a:xfrm>
            <a:off x="6842743" y="4491497"/>
            <a:ext cx="394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File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631CB952-739F-EE49-B73D-F0A0D9F6B6CE}"/>
              </a:ext>
            </a:extLst>
          </p:cNvPr>
          <p:cNvSpPr/>
          <p:nvPr/>
        </p:nvSpPr>
        <p:spPr>
          <a:xfrm>
            <a:off x="5459420" y="3937586"/>
            <a:ext cx="1090295" cy="1250950"/>
          </a:xfrm>
          <a:custGeom>
            <a:avLst/>
            <a:gdLst/>
            <a:ahLst/>
            <a:cxnLst/>
            <a:rect l="l" t="t" r="r" b="b"/>
            <a:pathLst>
              <a:path w="1090295" h="1250950">
                <a:moveTo>
                  <a:pt x="0" y="0"/>
                </a:moveTo>
                <a:lnTo>
                  <a:pt x="1090245" y="1250458"/>
                </a:lnTo>
              </a:path>
            </a:pathLst>
          </a:custGeom>
          <a:ln w="9524">
            <a:solidFill>
              <a:srgbClr val="FEA83A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E03EBCBC-EB8A-944E-8CF1-695CA66D154B}"/>
              </a:ext>
            </a:extLst>
          </p:cNvPr>
          <p:cNvSpPr/>
          <p:nvPr/>
        </p:nvSpPr>
        <p:spPr>
          <a:xfrm>
            <a:off x="5459420" y="3370099"/>
            <a:ext cx="1090295" cy="914400"/>
          </a:xfrm>
          <a:custGeom>
            <a:avLst/>
            <a:gdLst/>
            <a:ahLst/>
            <a:cxnLst/>
            <a:rect l="l" t="t" r="r" b="b"/>
            <a:pathLst>
              <a:path w="1090295" h="914400">
                <a:moveTo>
                  <a:pt x="0" y="0"/>
                </a:moveTo>
                <a:lnTo>
                  <a:pt x="1090249" y="914402"/>
                </a:lnTo>
              </a:path>
            </a:pathLst>
          </a:custGeom>
          <a:ln w="9525">
            <a:solidFill>
              <a:srgbClr val="FEA83A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2">
            <a:extLst>
              <a:ext uri="{FF2B5EF4-FFF2-40B4-BE49-F238E27FC236}">
                <a16:creationId xmlns:a16="http://schemas.microsoft.com/office/drawing/2014/main" id="{070C52F2-0D24-EC42-9E0D-9A5C9BFB78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890301"/>
              </p:ext>
            </p:extLst>
          </p:nvPr>
        </p:nvGraphicFramePr>
        <p:xfrm>
          <a:off x="3961798" y="2408697"/>
          <a:ext cx="1484630" cy="37947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4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400" spc="-5" dirty="0">
                          <a:solidFill>
                            <a:srgbClr val="595959"/>
                          </a:solidFill>
                          <a:latin typeface="Arial"/>
                          <a:cs typeface="Arial"/>
                        </a:rPr>
                        <a:t>Stack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1270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28575">
                      <a:solidFill>
                        <a:srgbClr val="FBAB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261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1400" dirty="0">
                          <a:solidFill>
                            <a:srgbClr val="9F5900"/>
                          </a:solidFill>
                          <a:latin typeface="Arial"/>
                          <a:cs typeface="Arial"/>
                        </a:rPr>
                        <a:t>Mapped</a:t>
                      </a:r>
                      <a:r>
                        <a:rPr sz="1400" spc="-20" dirty="0">
                          <a:solidFill>
                            <a:srgbClr val="9F5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solidFill>
                            <a:srgbClr val="9F5900"/>
                          </a:solidFill>
                          <a:latin typeface="Arial"/>
                          <a:cs typeface="Arial"/>
                        </a:rPr>
                        <a:t>file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163830" marB="0">
                    <a:lnL w="28575">
                      <a:solidFill>
                        <a:srgbClr val="FBAB00"/>
                      </a:solidFill>
                      <a:prstDash val="solid"/>
                    </a:lnL>
                    <a:lnR w="28575">
                      <a:solidFill>
                        <a:srgbClr val="FBAB00"/>
                      </a:solidFill>
                      <a:prstDash val="solid"/>
                    </a:lnR>
                    <a:lnT w="28575">
                      <a:solidFill>
                        <a:srgbClr val="FBAB00"/>
                      </a:solidFill>
                      <a:prstDash val="solid"/>
                    </a:lnT>
                    <a:lnB w="28575">
                      <a:solidFill>
                        <a:srgbClr val="FBAB00"/>
                      </a:solidFill>
                      <a:prstDash val="solid"/>
                    </a:lnB>
                    <a:solidFill>
                      <a:srgbClr val="FFEED9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BAB00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3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5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5620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1400" dirty="0">
                          <a:solidFill>
                            <a:srgbClr val="595959"/>
                          </a:solidFill>
                          <a:latin typeface="Arial"/>
                          <a:cs typeface="Arial"/>
                        </a:rPr>
                        <a:t>Heap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4541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0515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dirty="0">
                          <a:solidFill>
                            <a:srgbClr val="595959"/>
                          </a:solidFill>
                          <a:latin typeface="Arial"/>
                          <a:cs typeface="Arial"/>
                        </a:rPr>
                        <a:t>Data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marL="3111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400" spc="-40" dirty="0">
                          <a:solidFill>
                            <a:srgbClr val="595959"/>
                          </a:solidFill>
                          <a:latin typeface="Arial"/>
                          <a:cs typeface="Arial"/>
                        </a:rPr>
                        <a:t>Text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46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7" name="object 13">
            <a:extLst>
              <a:ext uri="{FF2B5EF4-FFF2-40B4-BE49-F238E27FC236}">
                <a16:creationId xmlns:a16="http://schemas.microsoft.com/office/drawing/2014/main" id="{10CD00E1-7BD9-2047-87F5-859FC5A4FE72}"/>
              </a:ext>
            </a:extLst>
          </p:cNvPr>
          <p:cNvSpPr/>
          <p:nvPr/>
        </p:nvSpPr>
        <p:spPr>
          <a:xfrm>
            <a:off x="3267210" y="3937586"/>
            <a:ext cx="550545" cy="0"/>
          </a:xfrm>
          <a:custGeom>
            <a:avLst/>
            <a:gdLst/>
            <a:ahLst/>
            <a:cxnLst/>
            <a:rect l="l" t="t" r="r" b="b"/>
            <a:pathLst>
              <a:path w="550544">
                <a:moveTo>
                  <a:pt x="0" y="0"/>
                </a:moveTo>
                <a:lnTo>
                  <a:pt x="542442" y="0"/>
                </a:lnTo>
                <a:lnTo>
                  <a:pt x="550379" y="0"/>
                </a:lnTo>
              </a:path>
            </a:pathLst>
          </a:custGeom>
          <a:ln w="15875">
            <a:solidFill>
              <a:srgbClr val="FEA83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350AB58E-607D-A84D-BE7A-48B561A5299F}"/>
              </a:ext>
            </a:extLst>
          </p:cNvPr>
          <p:cNvSpPr/>
          <p:nvPr/>
        </p:nvSpPr>
        <p:spPr>
          <a:xfrm>
            <a:off x="3821819" y="3906179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4" h="62864">
                <a:moveTo>
                  <a:pt x="0" y="0"/>
                </a:moveTo>
                <a:lnTo>
                  <a:pt x="0" y="62801"/>
                </a:lnTo>
                <a:lnTo>
                  <a:pt x="62801" y="31407"/>
                </a:lnTo>
                <a:lnTo>
                  <a:pt x="0" y="0"/>
                </a:lnTo>
                <a:close/>
              </a:path>
            </a:pathLst>
          </a:custGeom>
          <a:solidFill>
            <a:srgbClr val="FEA8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0647D393-88BC-3243-877D-7F999AD025DC}"/>
              </a:ext>
            </a:extLst>
          </p:cNvPr>
          <p:cNvSpPr txBox="1"/>
          <p:nvPr/>
        </p:nvSpPr>
        <p:spPr>
          <a:xfrm>
            <a:off x="2740643" y="3602497"/>
            <a:ext cx="58928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Pointer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63A4902-8C46-44FD-9175-B77226CDA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34" y="329848"/>
            <a:ext cx="11683109" cy="1570849"/>
          </a:xfrm>
        </p:spPr>
        <p:txBody>
          <a:bodyPr>
            <a:normAutofit/>
          </a:bodyPr>
          <a:lstStyle/>
          <a:p>
            <a:r>
              <a:rPr lang="en-US" sz="4600" dirty="0"/>
              <a:t>Why Realm is so fast : Memory Mapped File</a:t>
            </a:r>
          </a:p>
        </p:txBody>
      </p:sp>
    </p:spTree>
    <p:extLst>
      <p:ext uri="{BB962C8B-B14F-4D97-AF65-F5344CB8AC3E}">
        <p14:creationId xmlns:p14="http://schemas.microsoft.com/office/powerpoint/2010/main" val="3922961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DB89-13E5-4214-8AFC-85C537F5D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245785"/>
            <a:ext cx="11369038" cy="942974"/>
          </a:xfrm>
        </p:spPr>
        <p:txBody>
          <a:bodyPr/>
          <a:lstStyle/>
          <a:p>
            <a:r>
              <a:rPr lang="en-US" dirty="0"/>
              <a:t>Zero-Copy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1F934-E315-49DA-9D93-6556B7A15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1" y="1642817"/>
            <a:ext cx="11369038" cy="4232909"/>
          </a:xfrm>
        </p:spPr>
        <p:txBody>
          <a:bodyPr>
            <a:normAutofit/>
          </a:bodyPr>
          <a:lstStyle/>
          <a:p>
            <a:pPr marL="12700" marR="938530">
              <a:lnSpc>
                <a:spcPts val="5275"/>
              </a:lnSpc>
            </a:pPr>
            <a:r>
              <a:rPr lang="it-IT" sz="3600" spc="10" dirty="0" err="1">
                <a:solidFill>
                  <a:srgbClr val="1C253E"/>
                </a:solidFill>
                <a:cs typeface="Arial"/>
              </a:rPr>
              <a:t>Only</a:t>
            </a:r>
            <a:r>
              <a:rPr lang="it-IT" sz="3600" spc="10" dirty="0">
                <a:solidFill>
                  <a:srgbClr val="1C253E"/>
                </a:solidFill>
                <a:cs typeface="Arial"/>
              </a:rPr>
              <a:t> </a:t>
            </a:r>
            <a:r>
              <a:rPr lang="it-IT" sz="3600" spc="10" dirty="0" err="1">
                <a:solidFill>
                  <a:srgbClr val="1C253E"/>
                </a:solidFill>
                <a:cs typeface="Arial"/>
              </a:rPr>
              <a:t>one</a:t>
            </a:r>
            <a:r>
              <a:rPr lang="it-IT" sz="3600" spc="10" dirty="0">
                <a:solidFill>
                  <a:srgbClr val="1C253E"/>
                </a:solidFill>
                <a:cs typeface="Arial"/>
              </a:rPr>
              <a:t> entry </a:t>
            </a:r>
            <a:r>
              <a:rPr lang="it-IT" sz="3600" spc="10" dirty="0" err="1">
                <a:solidFill>
                  <a:srgbClr val="1C253E"/>
                </a:solidFill>
                <a:cs typeface="Arial"/>
              </a:rPr>
              <a:t>point</a:t>
            </a:r>
            <a:r>
              <a:rPr lang="it-IT" sz="3600" spc="10" dirty="0">
                <a:solidFill>
                  <a:srgbClr val="1C253E"/>
                </a:solidFill>
                <a:cs typeface="Arial"/>
              </a:rPr>
              <a:t> </a:t>
            </a:r>
          </a:p>
          <a:p>
            <a:pPr marL="12700" marR="938530">
              <a:lnSpc>
                <a:spcPts val="5275"/>
              </a:lnSpc>
            </a:pPr>
            <a:r>
              <a:rPr lang="it-IT" sz="3600" spc="10" dirty="0" err="1">
                <a:solidFill>
                  <a:srgbClr val="1C253E"/>
                </a:solidFill>
                <a:cs typeface="Arial"/>
              </a:rPr>
              <a:t>RealmResults</a:t>
            </a:r>
            <a:r>
              <a:rPr lang="it-IT" sz="3600" spc="10" dirty="0">
                <a:solidFill>
                  <a:srgbClr val="1C253E"/>
                </a:solidFill>
                <a:cs typeface="Arial"/>
              </a:rPr>
              <a:t> ~= </a:t>
            </a:r>
            <a:r>
              <a:rPr lang="it-IT" sz="3600" spc="10" dirty="0" err="1">
                <a:solidFill>
                  <a:srgbClr val="1C253E"/>
                </a:solidFill>
                <a:cs typeface="Arial"/>
              </a:rPr>
              <a:t>Typed</a:t>
            </a:r>
            <a:r>
              <a:rPr lang="it-IT" sz="3600" spc="10" dirty="0">
                <a:solidFill>
                  <a:srgbClr val="1C253E"/>
                </a:solidFill>
                <a:cs typeface="Arial"/>
              </a:rPr>
              <a:t> </a:t>
            </a:r>
            <a:r>
              <a:rPr lang="it-IT" sz="3600" spc="10" dirty="0" err="1">
                <a:solidFill>
                  <a:srgbClr val="1C253E"/>
                </a:solidFill>
                <a:cs typeface="Arial"/>
              </a:rPr>
              <a:t>Cursor</a:t>
            </a:r>
            <a:r>
              <a:rPr lang="it-IT" sz="3600" spc="10" dirty="0">
                <a:solidFill>
                  <a:srgbClr val="1C253E"/>
                </a:solidFill>
                <a:cs typeface="Arial"/>
              </a:rPr>
              <a:t>  </a:t>
            </a:r>
          </a:p>
          <a:p>
            <a:pPr marL="12700" marR="938530">
              <a:lnSpc>
                <a:spcPts val="5275"/>
              </a:lnSpc>
            </a:pPr>
            <a:r>
              <a:rPr lang="it-IT" sz="3600" spc="10" dirty="0">
                <a:solidFill>
                  <a:srgbClr val="1C253E"/>
                </a:solidFill>
                <a:cs typeface="Arial"/>
              </a:rPr>
              <a:t>Memory </a:t>
            </a:r>
            <a:r>
              <a:rPr lang="it-IT" sz="3600" spc="10" dirty="0" err="1">
                <a:solidFill>
                  <a:srgbClr val="1C253E"/>
                </a:solidFill>
                <a:cs typeface="Arial"/>
              </a:rPr>
              <a:t>Efficient</a:t>
            </a:r>
            <a:endParaRPr lang="it-IT" sz="3600" spc="10" dirty="0">
              <a:solidFill>
                <a:srgbClr val="1C253E"/>
              </a:solidFill>
              <a:cs typeface="Arial"/>
            </a:endParaRPr>
          </a:p>
          <a:p>
            <a:pPr marL="12700">
              <a:lnSpc>
                <a:spcPts val="5275"/>
              </a:lnSpc>
            </a:pPr>
            <a:r>
              <a:rPr lang="it-IT" sz="3600" spc="10" dirty="0" err="1">
                <a:solidFill>
                  <a:srgbClr val="1C253E"/>
                </a:solidFill>
                <a:cs typeface="Arial"/>
              </a:rPr>
              <a:t>Don’t</a:t>
            </a:r>
            <a:r>
              <a:rPr lang="it-IT" sz="3600" spc="10" dirty="0">
                <a:solidFill>
                  <a:srgbClr val="1C253E"/>
                </a:solidFill>
                <a:cs typeface="Arial"/>
              </a:rPr>
              <a:t> </a:t>
            </a:r>
            <a:r>
              <a:rPr lang="it-IT" sz="3600" spc="10" dirty="0" err="1">
                <a:solidFill>
                  <a:srgbClr val="1C253E"/>
                </a:solidFill>
                <a:cs typeface="Arial"/>
              </a:rPr>
              <a:t>need</a:t>
            </a:r>
            <a:r>
              <a:rPr lang="it-IT" sz="3600" spc="10" dirty="0">
                <a:solidFill>
                  <a:srgbClr val="1C253E"/>
                </a:solidFill>
                <a:cs typeface="Arial"/>
              </a:rPr>
              <a:t> "</a:t>
            </a:r>
            <a:r>
              <a:rPr lang="it-IT" sz="3600" spc="-90" dirty="0">
                <a:solidFill>
                  <a:srgbClr val="1C253E"/>
                </a:solidFill>
                <a:cs typeface="Arial"/>
              </a:rPr>
              <a:t>LIMIT" or </a:t>
            </a:r>
            <a:r>
              <a:rPr lang="it-IT" sz="3600" spc="-90" dirty="0" err="1">
                <a:solidFill>
                  <a:srgbClr val="1C253E"/>
                </a:solidFill>
                <a:cs typeface="Arial"/>
              </a:rPr>
              <a:t>pagination</a:t>
            </a:r>
            <a:endParaRPr lang="it-IT" sz="3600" spc="-90" dirty="0">
              <a:solidFill>
                <a:srgbClr val="1C253E"/>
              </a:solidFill>
              <a:cs typeface="Arial"/>
            </a:endParaRPr>
          </a:p>
          <a:p>
            <a:pPr marL="12700">
              <a:lnSpc>
                <a:spcPts val="5275"/>
              </a:lnSpc>
            </a:pPr>
            <a:r>
              <a:rPr lang="it-IT" sz="3600" spc="85" dirty="0" err="1">
                <a:solidFill>
                  <a:srgbClr val="1C253E"/>
                </a:solidFill>
                <a:cs typeface="Arial"/>
              </a:rPr>
              <a:t>Lazy</a:t>
            </a:r>
            <a:r>
              <a:rPr lang="it-IT" sz="3600" spc="85" dirty="0">
                <a:solidFill>
                  <a:srgbClr val="1C253E"/>
                </a:solidFill>
                <a:cs typeface="Arial"/>
              </a:rPr>
              <a:t> </a:t>
            </a:r>
            <a:r>
              <a:rPr lang="it-IT" sz="3600" spc="85" dirty="0" err="1">
                <a:solidFill>
                  <a:srgbClr val="1C253E"/>
                </a:solidFill>
                <a:cs typeface="Arial"/>
              </a:rPr>
              <a:t>loading</a:t>
            </a:r>
            <a:endParaRPr lang="it-IT" sz="36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7497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DB89-13E5-4214-8AFC-85C537F5D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283491"/>
            <a:ext cx="11369038" cy="942974"/>
          </a:xfrm>
        </p:spPr>
        <p:txBody>
          <a:bodyPr/>
          <a:lstStyle/>
          <a:p>
            <a:r>
              <a:rPr lang="en-US" dirty="0"/>
              <a:t>Zero-Copy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1F934-E315-49DA-9D93-6556B7A15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938" y="2076450"/>
            <a:ext cx="11862061" cy="4232909"/>
          </a:xfrm>
        </p:spPr>
        <p:txBody>
          <a:bodyPr>
            <a:normAutofit/>
          </a:bodyPr>
          <a:lstStyle/>
          <a:p>
            <a:pPr marL="12700">
              <a:lnSpc>
                <a:spcPts val="5480"/>
              </a:lnSpc>
              <a:spcBef>
                <a:spcPts val="114"/>
              </a:spcBef>
            </a:pPr>
            <a:r>
              <a:rPr lang="it-IT" dirty="0">
                <a:solidFill>
                  <a:schemeClr val="tx1"/>
                </a:solidFill>
                <a:latin typeface="Liberation Sans"/>
              </a:rPr>
              <a:t>No JOIN</a:t>
            </a:r>
          </a:p>
          <a:p>
            <a:pPr marL="12700" marR="5080">
              <a:lnSpc>
                <a:spcPts val="5480"/>
              </a:lnSpc>
              <a:spcBef>
                <a:spcPts val="114"/>
              </a:spcBef>
            </a:pPr>
            <a:r>
              <a:rPr lang="it-IT" dirty="0">
                <a:solidFill>
                  <a:schemeClr val="tx1"/>
                </a:solidFill>
                <a:latin typeface="Liberation Sans"/>
              </a:rPr>
              <a:t>No </a:t>
            </a:r>
            <a:r>
              <a:rPr lang="it-IT" dirty="0" err="1">
                <a:solidFill>
                  <a:schemeClr val="tx1"/>
                </a:solidFill>
                <a:latin typeface="Liberation Sans"/>
              </a:rPr>
              <a:t>impedence</a:t>
            </a:r>
            <a:r>
              <a:rPr lang="it-IT" dirty="0">
                <a:solidFill>
                  <a:schemeClr val="tx1"/>
                </a:solidFill>
                <a:latin typeface="Liberation Sans"/>
              </a:rPr>
              <a:t>-mismatch </a:t>
            </a:r>
            <a:r>
              <a:rPr lang="it-IT" dirty="0" err="1">
                <a:solidFill>
                  <a:schemeClr val="tx1"/>
                </a:solidFill>
                <a:latin typeface="Liberation Sans"/>
              </a:rPr>
              <a:t>between</a:t>
            </a:r>
            <a:r>
              <a:rPr lang="it-IT" dirty="0">
                <a:solidFill>
                  <a:schemeClr val="tx1"/>
                </a:solidFill>
                <a:latin typeface="Liberation Sans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Liberation Sans"/>
              </a:rPr>
              <a:t>relational</a:t>
            </a:r>
            <a:r>
              <a:rPr lang="it-IT" dirty="0">
                <a:solidFill>
                  <a:schemeClr val="tx1"/>
                </a:solidFill>
                <a:latin typeface="Liberation Sans"/>
              </a:rPr>
              <a:t> and </a:t>
            </a:r>
            <a:r>
              <a:rPr lang="it-IT" dirty="0" err="1">
                <a:solidFill>
                  <a:schemeClr val="tx1"/>
                </a:solidFill>
                <a:latin typeface="Liberation Sans"/>
              </a:rPr>
              <a:t>object</a:t>
            </a:r>
            <a:r>
              <a:rPr lang="it-IT" dirty="0">
                <a:solidFill>
                  <a:schemeClr val="tx1"/>
                </a:solidFill>
                <a:latin typeface="Liberation Sans"/>
              </a:rPr>
              <a:t> model</a:t>
            </a:r>
          </a:p>
          <a:p>
            <a:pPr marL="12700" marR="5080">
              <a:lnSpc>
                <a:spcPts val="5480"/>
              </a:lnSpc>
              <a:spcBef>
                <a:spcPts val="114"/>
              </a:spcBef>
            </a:pPr>
            <a:r>
              <a:rPr lang="it-IT" dirty="0">
                <a:solidFill>
                  <a:schemeClr val="tx1"/>
                </a:solidFill>
                <a:latin typeface="Liberation Sans"/>
              </a:rPr>
              <a:t>No ID</a:t>
            </a:r>
          </a:p>
          <a:p>
            <a:pPr marL="12700" marR="807085">
              <a:lnSpc>
                <a:spcPts val="5480"/>
              </a:lnSpc>
              <a:spcBef>
                <a:spcPts val="114"/>
              </a:spcBef>
            </a:pPr>
            <a:r>
              <a:rPr lang="it-IT" dirty="0" err="1">
                <a:solidFill>
                  <a:schemeClr val="tx1"/>
                </a:solidFill>
                <a:latin typeface="Liberation Sans"/>
              </a:rPr>
              <a:t>Very</a:t>
            </a:r>
            <a:r>
              <a:rPr lang="it-IT" dirty="0">
                <a:solidFill>
                  <a:schemeClr val="tx1"/>
                </a:solidFill>
                <a:latin typeface="Liberation Sans"/>
              </a:rPr>
              <a:t> fast Object </a:t>
            </a:r>
            <a:r>
              <a:rPr lang="it-IT" dirty="0" err="1">
                <a:solidFill>
                  <a:schemeClr val="tx1"/>
                </a:solidFill>
                <a:latin typeface="Liberation Sans"/>
              </a:rPr>
              <a:t>navigation</a:t>
            </a:r>
            <a:r>
              <a:rPr lang="it-IT" dirty="0">
                <a:solidFill>
                  <a:schemeClr val="tx1"/>
                </a:solidFill>
                <a:latin typeface="Liberation Sans"/>
              </a:rPr>
              <a:t> (</a:t>
            </a:r>
            <a:r>
              <a:rPr lang="it-IT" dirty="0" err="1">
                <a:solidFill>
                  <a:schemeClr val="tx1"/>
                </a:solidFill>
                <a:latin typeface="Liberation Sans"/>
              </a:rPr>
              <a:t>like</a:t>
            </a:r>
            <a:r>
              <a:rPr lang="it-IT" dirty="0">
                <a:solidFill>
                  <a:schemeClr val="tx1"/>
                </a:solidFill>
                <a:latin typeface="Liberation Sans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Liberation Sans"/>
              </a:rPr>
              <a:t>reference</a:t>
            </a:r>
            <a:r>
              <a:rPr lang="it-IT" dirty="0">
                <a:solidFill>
                  <a:schemeClr val="tx1"/>
                </a:solidFill>
                <a:latin typeface="Liberation San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9115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53B16D-6469-4B96-A3C5-45FC892AE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452" y="283492"/>
            <a:ext cx="11369038" cy="942974"/>
          </a:xfrm>
        </p:spPr>
        <p:txBody>
          <a:bodyPr/>
          <a:lstStyle/>
          <a:p>
            <a:r>
              <a:rPr lang="it-IT" dirty="0" err="1"/>
              <a:t>Realm</a:t>
            </a:r>
            <a:r>
              <a:rPr lang="it-IT" dirty="0"/>
              <a:t> </a:t>
            </a:r>
            <a:r>
              <a:rPr lang="it-IT" dirty="0" err="1"/>
              <a:t>everywhere</a:t>
            </a:r>
            <a:r>
              <a:rPr lang="it-IT" dirty="0"/>
              <a:t> !!!</a:t>
            </a:r>
          </a:p>
        </p:txBody>
      </p:sp>
      <p:pic>
        <p:nvPicPr>
          <p:cNvPr id="5" name="Immagine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8DED250E-FB00-46ED-9783-ED497DF8B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97" y="2033234"/>
            <a:ext cx="11861205" cy="384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548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3FB26139-6290-D64C-92F5-7DA7396AE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28" y="0"/>
            <a:ext cx="122018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14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isultati immagini per realm mongo">
            <a:extLst>
              <a:ext uri="{FF2B5EF4-FFF2-40B4-BE49-F238E27FC236}">
                <a16:creationId xmlns:a16="http://schemas.microsoft.com/office/drawing/2014/main" id="{95A8E93A-D340-4113-B38A-924E8414A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575" y="370609"/>
            <a:ext cx="9786850" cy="611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684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66" b="15366"/>
          <a:stretch/>
        </p:blipFill>
        <p:spPr>
          <a:xfrm>
            <a:off x="0" y="-1248000"/>
            <a:ext cx="12192000" cy="8125968"/>
          </a:xfrm>
          <a:prstGeom prst="rect">
            <a:avLst/>
          </a:prstGeom>
        </p:spPr>
      </p:pic>
      <p:sp>
        <p:nvSpPr>
          <p:cNvPr id="21" name="object 3"/>
          <p:cNvSpPr/>
          <p:nvPr/>
        </p:nvSpPr>
        <p:spPr>
          <a:xfrm>
            <a:off x="1422401" y="668267"/>
            <a:ext cx="10769600" cy="6209700"/>
          </a:xfrm>
          <a:custGeom>
            <a:avLst/>
            <a:gdLst/>
            <a:ahLst/>
            <a:cxnLst/>
            <a:rect l="l" t="t" r="r" b="b"/>
            <a:pathLst>
              <a:path w="7883525" h="5143500">
                <a:moveTo>
                  <a:pt x="7882945" y="0"/>
                </a:moveTo>
                <a:lnTo>
                  <a:pt x="7861353" y="0"/>
                </a:lnTo>
                <a:lnTo>
                  <a:pt x="4014525" y="2443607"/>
                </a:lnTo>
                <a:lnTo>
                  <a:pt x="0" y="5143496"/>
                </a:lnTo>
                <a:lnTo>
                  <a:pt x="7882945" y="5143496"/>
                </a:lnTo>
                <a:lnTo>
                  <a:pt x="7882945" y="0"/>
                </a:lnTo>
                <a:close/>
              </a:path>
            </a:pathLst>
          </a:custGeom>
          <a:solidFill>
            <a:srgbClr val="101319">
              <a:alpha val="86000"/>
            </a:srgbClr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96593" y="4648105"/>
            <a:ext cx="5384800" cy="12312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6933" marR="6773" algn="r">
              <a:lnSpc>
                <a:spcPct val="100000"/>
              </a:lnSpc>
            </a:pPr>
            <a:r>
              <a:rPr sz="2667" b="0" spc="13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sz="2667" b="0" spc="-13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667" b="0" spc="7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sz="2667" b="0" spc="-1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b="0" spc="47" dirty="0">
                <a:latin typeface="Arial" panose="020B0604020202020204" pitchFamily="34" charset="0"/>
                <a:cs typeface="Arial" panose="020B0604020202020204" pitchFamily="34" charset="0"/>
              </a:rPr>
              <a:t>biggest</a:t>
            </a:r>
            <a:r>
              <a:rPr sz="2667" b="0" spc="-15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667" b="0" spc="40" dirty="0">
                <a:latin typeface="Arial" panose="020B0604020202020204" pitchFamily="34" charset="0"/>
                <a:cs typeface="Arial" panose="020B0604020202020204" pitchFamily="34" charset="0"/>
              </a:rPr>
              <a:t>tech</a:t>
            </a:r>
            <a:r>
              <a:rPr sz="2667" b="0" spc="-1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667" b="0" spc="60" dirty="0">
                <a:latin typeface="Arial" panose="020B0604020202020204" pitchFamily="34" charset="0"/>
                <a:cs typeface="Arial" panose="020B0604020202020204" pitchFamily="34" charset="0"/>
              </a:rPr>
              <a:t>conference </a:t>
            </a:r>
            <a:r>
              <a:rPr sz="2667" b="0" spc="-2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sz="2667" b="0" spc="87" dirty="0">
                <a:latin typeface="Arial" panose="020B0604020202020204" pitchFamily="34" charset="0"/>
                <a:cs typeface="Arial" panose="020B0604020202020204" pitchFamily="34" charset="0"/>
              </a:rPr>
              <a:t>developers </a:t>
            </a:r>
            <a:r>
              <a:rPr sz="2667" b="0" spc="-4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sz="2667" b="0" spc="120" dirty="0">
                <a:latin typeface="Arial" panose="020B0604020202020204" pitchFamily="34" charset="0"/>
                <a:cs typeface="Arial" panose="020B0604020202020204" pitchFamily="34" charset="0"/>
              </a:rPr>
              <a:t>EMEA,</a:t>
            </a:r>
            <a:r>
              <a:rPr lang="it-IT" sz="2667" b="0" spc="1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667" b="0" spc="113" dirty="0">
                <a:latin typeface="Arial" panose="020B0604020202020204" pitchFamily="34" charset="0"/>
                <a:cs typeface="Arial" panose="020B0604020202020204" pitchFamily="34" charset="0"/>
              </a:rPr>
              <a:t>open </a:t>
            </a:r>
            <a:r>
              <a:rPr sz="2667" b="0" spc="-7" dirty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sz="2667" b="0" spc="-20" dirty="0"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sz="2667" b="0" spc="120" dirty="0">
                <a:latin typeface="Arial" panose="020B0604020202020204" pitchFamily="34" charset="0"/>
                <a:cs typeface="Arial" panose="020B0604020202020204" pitchFamily="34" charset="0"/>
              </a:rPr>
              <a:t>languages </a:t>
            </a:r>
            <a:r>
              <a:rPr sz="2667" b="0" spc="93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sz="2667" b="0" spc="27" dirty="0">
                <a:latin typeface="Arial" panose="020B0604020202020204" pitchFamily="34" charset="0"/>
                <a:cs typeface="Arial" panose="020B0604020202020204" pitchFamily="34" charset="0"/>
              </a:rPr>
              <a:t>technologies.</a:t>
            </a:r>
            <a:endParaRPr sz="26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Immagin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369" y="3596509"/>
            <a:ext cx="4077025" cy="57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429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DB89-13E5-4214-8AFC-85C537F5D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Realm           .NET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1F934-E315-49DA-9D93-6556B7A15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1" y="2076450"/>
            <a:ext cx="11369038" cy="4441031"/>
          </a:xfrm>
        </p:spPr>
        <p:txBody>
          <a:bodyPr>
            <a:normAutofit fontScale="85000" lnSpcReduction="20000"/>
          </a:bodyPr>
          <a:lstStyle/>
          <a:p>
            <a:r>
              <a:rPr lang="it-IT" dirty="0" err="1"/>
              <a:t>Xamarin.iOS</a:t>
            </a:r>
            <a:r>
              <a:rPr lang="it-IT" dirty="0"/>
              <a:t> ver iOS 7 or </a:t>
            </a:r>
            <a:r>
              <a:rPr lang="it-IT" dirty="0" err="1"/>
              <a:t>greater</a:t>
            </a:r>
            <a:endParaRPr lang="it-IT" dirty="0"/>
          </a:p>
          <a:p>
            <a:r>
              <a:rPr lang="it-IT" dirty="0" err="1"/>
              <a:t>Xamarin.Android</a:t>
            </a:r>
            <a:r>
              <a:rPr lang="it-IT" dirty="0"/>
              <a:t> API </a:t>
            </a:r>
            <a:r>
              <a:rPr lang="it-IT" dirty="0" err="1"/>
              <a:t>level</a:t>
            </a:r>
            <a:r>
              <a:rPr lang="it-IT" dirty="0"/>
              <a:t> 10 or </a:t>
            </a:r>
            <a:r>
              <a:rPr lang="it-IT" dirty="0" err="1"/>
              <a:t>greater</a:t>
            </a:r>
            <a:endParaRPr lang="it-IT" dirty="0"/>
          </a:p>
          <a:p>
            <a:r>
              <a:rPr lang="it-IT" dirty="0" err="1"/>
              <a:t>Xamarin.Mac</a:t>
            </a:r>
            <a:r>
              <a:rPr lang="it-IT" dirty="0"/>
              <a:t> </a:t>
            </a:r>
            <a:r>
              <a:rPr lang="it-IT" dirty="0" err="1"/>
              <a:t>macOS</a:t>
            </a:r>
            <a:r>
              <a:rPr lang="it-IT" dirty="0"/>
              <a:t> 10.11 or </a:t>
            </a:r>
            <a:r>
              <a:rPr lang="it-IT" dirty="0" err="1"/>
              <a:t>greater</a:t>
            </a:r>
            <a:endParaRPr lang="it-IT" dirty="0"/>
          </a:p>
          <a:p>
            <a:r>
              <a:rPr lang="it-IT" dirty="0"/>
              <a:t>.NET Framework 4.6.1 or </a:t>
            </a:r>
            <a:r>
              <a:rPr lang="it-IT" dirty="0" err="1"/>
              <a:t>greater</a:t>
            </a:r>
            <a:r>
              <a:rPr lang="it-IT" dirty="0"/>
              <a:t> for Windows 8.1 or </a:t>
            </a:r>
            <a:r>
              <a:rPr lang="it-IT" dirty="0" err="1"/>
              <a:t>greater</a:t>
            </a:r>
            <a:endParaRPr lang="it-IT" dirty="0"/>
          </a:p>
          <a:p>
            <a:r>
              <a:rPr lang="it-IT" dirty="0"/>
              <a:t>UWP </a:t>
            </a:r>
            <a:r>
              <a:rPr lang="it-IT" dirty="0" err="1"/>
              <a:t>App</a:t>
            </a:r>
            <a:r>
              <a:rPr lang="it-IT" dirty="0"/>
              <a:t> .NET Standard 1.4 or </a:t>
            </a:r>
            <a:r>
              <a:rPr lang="it-IT" dirty="0" err="1"/>
              <a:t>greater</a:t>
            </a:r>
            <a:endParaRPr lang="it-IT" dirty="0"/>
          </a:p>
          <a:p>
            <a:r>
              <a:rPr lang="it-IT" dirty="0"/>
              <a:t>.NET Core 1.1 or </a:t>
            </a:r>
            <a:r>
              <a:rPr lang="it-IT" dirty="0" err="1"/>
              <a:t>greater</a:t>
            </a:r>
            <a:r>
              <a:rPr lang="it-IT" dirty="0"/>
              <a:t> on:</a:t>
            </a:r>
          </a:p>
          <a:p>
            <a:pPr lvl="1"/>
            <a:r>
              <a:rPr lang="it-IT" dirty="0" err="1"/>
              <a:t>Ubuntu</a:t>
            </a:r>
            <a:r>
              <a:rPr lang="it-IT" dirty="0"/>
              <a:t> 16.04 or </a:t>
            </a:r>
            <a:r>
              <a:rPr lang="it-IT" dirty="0" err="1"/>
              <a:t>greater</a:t>
            </a:r>
            <a:endParaRPr lang="it-IT" dirty="0"/>
          </a:p>
          <a:p>
            <a:pPr lvl="1"/>
            <a:r>
              <a:rPr lang="it-IT" dirty="0" err="1"/>
              <a:t>Debian</a:t>
            </a:r>
            <a:r>
              <a:rPr lang="it-IT" dirty="0"/>
              <a:t> 8 or </a:t>
            </a:r>
            <a:r>
              <a:rPr lang="it-IT" dirty="0" err="1"/>
              <a:t>greater</a:t>
            </a:r>
            <a:endParaRPr lang="it-IT" dirty="0"/>
          </a:p>
          <a:p>
            <a:pPr lvl="1"/>
            <a:r>
              <a:rPr lang="it-IT" dirty="0"/>
              <a:t>RHEL 7.1 or </a:t>
            </a:r>
            <a:r>
              <a:rPr lang="it-IT" dirty="0" err="1"/>
              <a:t>greater</a:t>
            </a:r>
            <a:endParaRPr lang="it-IT" dirty="0"/>
          </a:p>
          <a:p>
            <a:pPr lvl="1"/>
            <a:r>
              <a:rPr lang="it-IT" dirty="0" err="1"/>
              <a:t>macOS</a:t>
            </a:r>
            <a:r>
              <a:rPr lang="it-IT" dirty="0"/>
              <a:t> 10.11 or </a:t>
            </a:r>
            <a:r>
              <a:rPr lang="it-IT" dirty="0" err="1"/>
              <a:t>greater</a:t>
            </a:r>
            <a:endParaRPr lang="it-IT" dirty="0"/>
          </a:p>
          <a:p>
            <a:pPr lvl="1"/>
            <a:r>
              <a:rPr lang="it-IT" dirty="0"/>
              <a:t>Windows 10 or </a:t>
            </a:r>
            <a:r>
              <a:rPr lang="it-IT" dirty="0" err="1"/>
              <a:t>greater</a:t>
            </a:r>
            <a:endParaRPr lang="it-IT" dirty="0"/>
          </a:p>
          <a:p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90FC217-A44F-2F4D-8905-CBEF8CAAA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977" y="1077912"/>
            <a:ext cx="8509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79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DB89-13E5-4214-8AFC-85C537F5D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Realm (C#)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1F934-E315-49DA-9D93-6556B7A15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1" y="2076450"/>
            <a:ext cx="11369038" cy="4454979"/>
          </a:xfrm>
        </p:spPr>
        <p:txBody>
          <a:bodyPr>
            <a:normAutofit/>
          </a:bodyPr>
          <a:lstStyle/>
          <a:p>
            <a:r>
              <a:rPr lang="it-IT" sz="4600" dirty="0"/>
              <a:t>Default </a:t>
            </a:r>
            <a:r>
              <a:rPr lang="it-IT" sz="4600" dirty="0" err="1"/>
              <a:t>Instance</a:t>
            </a:r>
            <a:endParaRPr lang="it-IT" sz="4600" dirty="0"/>
          </a:p>
          <a:p>
            <a:pPr marL="0" indent="0">
              <a:buNone/>
            </a:pPr>
            <a:r>
              <a:rPr lang="it-IT" b="1" dirty="0" err="1">
                <a:solidFill>
                  <a:srgbClr val="445588"/>
                </a:solidFill>
              </a:rPr>
              <a:t>var</a:t>
            </a:r>
            <a:r>
              <a:rPr lang="it-IT" dirty="0"/>
              <a:t> </a:t>
            </a:r>
            <a:r>
              <a:rPr lang="it-IT" dirty="0" err="1">
                <a:solidFill>
                  <a:srgbClr val="1C233F"/>
                </a:solidFill>
              </a:rPr>
              <a:t>realm</a:t>
            </a:r>
            <a:r>
              <a:rPr lang="it-IT" dirty="0"/>
              <a:t> </a:t>
            </a:r>
            <a:r>
              <a:rPr lang="it-IT" b="1" dirty="0">
                <a:solidFill>
                  <a:srgbClr val="000000"/>
                </a:solidFill>
              </a:rPr>
              <a:t>=</a:t>
            </a:r>
            <a:r>
              <a:rPr lang="it-IT" dirty="0"/>
              <a:t> </a:t>
            </a:r>
            <a:r>
              <a:rPr lang="it-IT" dirty="0" err="1">
                <a:solidFill>
                  <a:srgbClr val="1C233F"/>
                </a:solidFill>
              </a:rPr>
              <a:t>Realm</a:t>
            </a:r>
            <a:r>
              <a:rPr lang="it-IT" b="1" dirty="0" err="1">
                <a:solidFill>
                  <a:srgbClr val="000000"/>
                </a:solidFill>
              </a:rPr>
              <a:t>.</a:t>
            </a:r>
            <a:r>
              <a:rPr lang="it-IT" b="1" dirty="0" err="1">
                <a:solidFill>
                  <a:srgbClr val="990000"/>
                </a:solidFill>
              </a:rPr>
              <a:t>GetInstance</a:t>
            </a:r>
            <a:r>
              <a:rPr lang="it-IT" b="1" dirty="0">
                <a:solidFill>
                  <a:srgbClr val="000000"/>
                </a:solidFill>
              </a:rPr>
              <a:t>();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it-IT" dirty="0" err="1"/>
              <a:t>Get</a:t>
            </a:r>
            <a:r>
              <a:rPr lang="it-IT" dirty="0"/>
              <a:t> the default </a:t>
            </a:r>
            <a:r>
              <a:rPr lang="it-IT" dirty="0" err="1"/>
              <a:t>instance</a:t>
            </a:r>
            <a:r>
              <a:rPr lang="it-IT" dirty="0"/>
              <a:t> and </a:t>
            </a:r>
            <a:r>
              <a:rPr lang="it-IT" dirty="0" err="1"/>
              <a:t>map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in a file </a:t>
            </a:r>
            <a:r>
              <a:rPr lang="it-IT" dirty="0" err="1"/>
              <a:t>named</a:t>
            </a:r>
            <a:r>
              <a:rPr lang="it-IT" dirty="0"/>
              <a:t> </a:t>
            </a:r>
            <a:r>
              <a:rPr lang="it-IT" dirty="0" err="1">
                <a:highlight>
                  <a:srgbClr val="FFFF00"/>
                </a:highlight>
              </a:rPr>
              <a:t>default.realm</a:t>
            </a:r>
            <a:r>
              <a:rPr lang="it-IT" dirty="0"/>
              <a:t> in the </a:t>
            </a:r>
            <a:r>
              <a:rPr lang="it-IT" dirty="0" err="1">
                <a:highlight>
                  <a:srgbClr val="FFFF00"/>
                </a:highlight>
              </a:rPr>
              <a:t>Environment.SpecialFolder.Personal</a:t>
            </a:r>
            <a:endParaRPr lang="it-IT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65928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DB89-13E5-4214-8AFC-85C537F5D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Realm (Java)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1F934-E315-49DA-9D93-6556B7A15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1" y="2076450"/>
            <a:ext cx="11369038" cy="4454979"/>
          </a:xfrm>
        </p:spPr>
        <p:txBody>
          <a:bodyPr>
            <a:normAutofit/>
          </a:bodyPr>
          <a:lstStyle/>
          <a:p>
            <a:r>
              <a:rPr lang="it-IT" altLang="it-IT" sz="2400" i="1" dirty="0">
                <a:solidFill>
                  <a:srgbClr val="999988"/>
                </a:solidFill>
                <a:latin typeface="Menlo"/>
              </a:rPr>
              <a:t>// </a:t>
            </a:r>
            <a:r>
              <a:rPr lang="it-IT" altLang="it-IT" sz="2400" i="1" dirty="0" err="1">
                <a:solidFill>
                  <a:srgbClr val="999988"/>
                </a:solidFill>
                <a:latin typeface="Menlo"/>
              </a:rPr>
              <a:t>Initialize</a:t>
            </a:r>
            <a:r>
              <a:rPr lang="it-IT" altLang="it-IT" sz="2400" i="1" dirty="0">
                <a:solidFill>
                  <a:srgbClr val="999988"/>
                </a:solidFill>
                <a:latin typeface="Menlo"/>
              </a:rPr>
              <a:t> </a:t>
            </a:r>
            <a:r>
              <a:rPr lang="it-IT" altLang="it-IT" sz="2400" i="1" dirty="0" err="1">
                <a:solidFill>
                  <a:srgbClr val="999988"/>
                </a:solidFill>
                <a:latin typeface="Menlo"/>
              </a:rPr>
              <a:t>Realm</a:t>
            </a:r>
            <a:r>
              <a:rPr lang="it-IT" altLang="it-IT" sz="2400" i="1" dirty="0">
                <a:solidFill>
                  <a:srgbClr val="999988"/>
                </a:solidFill>
                <a:latin typeface="Menlo"/>
              </a:rPr>
              <a:t> (just once per </a:t>
            </a:r>
            <a:r>
              <a:rPr lang="it-IT" altLang="it-IT" sz="2400" i="1" dirty="0" err="1">
                <a:solidFill>
                  <a:srgbClr val="999988"/>
                </a:solidFill>
                <a:latin typeface="Menlo"/>
              </a:rPr>
              <a:t>application</a:t>
            </a:r>
            <a:r>
              <a:rPr lang="it-IT" altLang="it-IT" sz="2400" i="1" dirty="0">
                <a:solidFill>
                  <a:srgbClr val="999988"/>
                </a:solidFill>
                <a:latin typeface="Menlo"/>
              </a:rPr>
              <a:t>)</a:t>
            </a:r>
            <a:r>
              <a:rPr lang="it-IT" altLang="it-IT" sz="2400" dirty="0">
                <a:solidFill>
                  <a:srgbClr val="333333"/>
                </a:solidFill>
                <a:latin typeface="Menlo"/>
              </a:rPr>
              <a:t> </a:t>
            </a:r>
          </a:p>
          <a:p>
            <a:r>
              <a:rPr lang="it-IT" altLang="it-IT" sz="4000" dirty="0" err="1">
                <a:solidFill>
                  <a:srgbClr val="1C233F"/>
                </a:solidFill>
                <a:latin typeface="Arial" panose="020B0604020202020204" pitchFamily="34" charset="0"/>
              </a:rPr>
              <a:t>Realm.init</a:t>
            </a:r>
            <a:r>
              <a:rPr lang="it-IT" altLang="it-IT" sz="4000" dirty="0">
                <a:solidFill>
                  <a:srgbClr val="1C233F"/>
                </a:solidFill>
                <a:latin typeface="Arial" panose="020B0604020202020204" pitchFamily="34" charset="0"/>
              </a:rPr>
              <a:t>(</a:t>
            </a:r>
            <a:r>
              <a:rPr lang="it-IT" altLang="it-IT" sz="4000" dirty="0" err="1">
                <a:solidFill>
                  <a:srgbClr val="1C233F"/>
                </a:solidFill>
                <a:latin typeface="Arial" panose="020B0604020202020204" pitchFamily="34" charset="0"/>
              </a:rPr>
              <a:t>context</a:t>
            </a:r>
            <a:r>
              <a:rPr lang="it-IT" altLang="it-IT" sz="4000" dirty="0">
                <a:solidFill>
                  <a:srgbClr val="1C233F"/>
                </a:solidFill>
                <a:latin typeface="Arial" panose="020B0604020202020204" pitchFamily="34" charset="0"/>
              </a:rPr>
              <a:t>); </a:t>
            </a:r>
          </a:p>
          <a:p>
            <a:r>
              <a:rPr lang="it-IT" altLang="it-IT" sz="2400" i="1" dirty="0">
                <a:solidFill>
                  <a:srgbClr val="999988"/>
                </a:solidFill>
                <a:latin typeface="Menlo"/>
              </a:rPr>
              <a:t>// </a:t>
            </a:r>
            <a:r>
              <a:rPr lang="it-IT" altLang="it-IT" sz="2400" i="1" dirty="0" err="1">
                <a:solidFill>
                  <a:srgbClr val="999988"/>
                </a:solidFill>
                <a:latin typeface="Menlo"/>
              </a:rPr>
              <a:t>Get</a:t>
            </a:r>
            <a:r>
              <a:rPr lang="it-IT" altLang="it-IT" sz="2400" i="1" dirty="0">
                <a:solidFill>
                  <a:srgbClr val="999988"/>
                </a:solidFill>
                <a:latin typeface="Menlo"/>
              </a:rPr>
              <a:t> a </a:t>
            </a:r>
            <a:r>
              <a:rPr lang="it-IT" altLang="it-IT" sz="2400" i="1" dirty="0" err="1">
                <a:solidFill>
                  <a:srgbClr val="999988"/>
                </a:solidFill>
                <a:latin typeface="Menlo"/>
              </a:rPr>
              <a:t>Realm</a:t>
            </a:r>
            <a:r>
              <a:rPr lang="it-IT" altLang="it-IT" sz="2400" i="1" dirty="0">
                <a:solidFill>
                  <a:srgbClr val="999988"/>
                </a:solidFill>
                <a:latin typeface="Menlo"/>
              </a:rPr>
              <a:t> </a:t>
            </a:r>
            <a:r>
              <a:rPr lang="it-IT" altLang="it-IT" sz="2400" i="1" dirty="0" err="1">
                <a:solidFill>
                  <a:srgbClr val="999988"/>
                </a:solidFill>
                <a:latin typeface="Menlo"/>
              </a:rPr>
              <a:t>instance</a:t>
            </a:r>
            <a:r>
              <a:rPr lang="it-IT" altLang="it-IT" sz="2400" i="1" dirty="0">
                <a:solidFill>
                  <a:srgbClr val="999988"/>
                </a:solidFill>
                <a:latin typeface="Menlo"/>
              </a:rPr>
              <a:t> for </a:t>
            </a:r>
            <a:r>
              <a:rPr lang="it-IT" altLang="it-IT" sz="2400" i="1" dirty="0" err="1">
                <a:solidFill>
                  <a:srgbClr val="999988"/>
                </a:solidFill>
                <a:latin typeface="Menlo"/>
              </a:rPr>
              <a:t>this</a:t>
            </a:r>
            <a:r>
              <a:rPr lang="it-IT" altLang="it-IT" sz="2400" i="1" dirty="0">
                <a:solidFill>
                  <a:srgbClr val="999988"/>
                </a:solidFill>
                <a:latin typeface="Menlo"/>
              </a:rPr>
              <a:t> </a:t>
            </a:r>
            <a:r>
              <a:rPr lang="it-IT" altLang="it-IT" sz="2400" i="1" dirty="0" err="1">
                <a:solidFill>
                  <a:srgbClr val="999988"/>
                </a:solidFill>
                <a:latin typeface="Menlo"/>
              </a:rPr>
              <a:t>thread</a:t>
            </a:r>
            <a:r>
              <a:rPr lang="it-IT" altLang="it-IT" sz="2400" dirty="0">
                <a:solidFill>
                  <a:srgbClr val="333333"/>
                </a:solidFill>
                <a:latin typeface="Menlo"/>
              </a:rPr>
              <a:t> </a:t>
            </a:r>
          </a:p>
          <a:p>
            <a:r>
              <a:rPr lang="it-IT" altLang="it-IT" sz="4000" dirty="0" err="1">
                <a:solidFill>
                  <a:srgbClr val="1C233F"/>
                </a:solidFill>
                <a:latin typeface="Arial" panose="020B0604020202020204" pitchFamily="34" charset="0"/>
              </a:rPr>
              <a:t>Realm</a:t>
            </a:r>
            <a:r>
              <a:rPr lang="it-IT" altLang="it-IT" sz="4000" dirty="0">
                <a:solidFill>
                  <a:srgbClr val="1C233F"/>
                </a:solidFill>
                <a:latin typeface="Arial" panose="020B0604020202020204" pitchFamily="34" charset="0"/>
              </a:rPr>
              <a:t> </a:t>
            </a:r>
            <a:r>
              <a:rPr lang="it-IT" altLang="it-IT" sz="4000" dirty="0" err="1">
                <a:solidFill>
                  <a:srgbClr val="1C233F"/>
                </a:solidFill>
                <a:latin typeface="Arial" panose="020B0604020202020204" pitchFamily="34" charset="0"/>
              </a:rPr>
              <a:t>realm</a:t>
            </a:r>
            <a:r>
              <a:rPr lang="it-IT" altLang="it-IT" sz="4000" dirty="0">
                <a:solidFill>
                  <a:srgbClr val="1C233F"/>
                </a:solidFill>
                <a:latin typeface="Arial" panose="020B0604020202020204" pitchFamily="34" charset="0"/>
              </a:rPr>
              <a:t> = </a:t>
            </a:r>
            <a:r>
              <a:rPr lang="it-IT" altLang="it-IT" sz="4000" dirty="0" err="1">
                <a:solidFill>
                  <a:srgbClr val="1C233F"/>
                </a:solidFill>
                <a:latin typeface="Arial" panose="020B0604020202020204" pitchFamily="34" charset="0"/>
              </a:rPr>
              <a:t>Realm.getDefaultInstance</a:t>
            </a:r>
            <a:r>
              <a:rPr lang="it-IT" altLang="it-IT" sz="4000" dirty="0">
                <a:solidFill>
                  <a:srgbClr val="1C233F"/>
                </a:solidFill>
                <a:latin typeface="Arial" panose="020B0604020202020204" pitchFamily="34" charset="0"/>
              </a:rPr>
              <a:t>();</a:t>
            </a:r>
          </a:p>
          <a:p>
            <a:endParaRPr lang="it-IT" sz="4600" dirty="0"/>
          </a:p>
          <a:p>
            <a:endParaRPr lang="it-IT" sz="4600" dirty="0"/>
          </a:p>
        </p:txBody>
      </p:sp>
    </p:spTree>
    <p:extLst>
      <p:ext uri="{BB962C8B-B14F-4D97-AF65-F5344CB8AC3E}">
        <p14:creationId xmlns:p14="http://schemas.microsoft.com/office/powerpoint/2010/main" val="1451078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DB89-13E5-4214-8AFC-85C537F5D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Realm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1F934-E315-49DA-9D93-6556B7A15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1" y="2076450"/>
            <a:ext cx="11369038" cy="445497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it-IT" sz="4600" dirty="0"/>
              <a:t>Custom </a:t>
            </a:r>
            <a:r>
              <a:rPr lang="it-IT" sz="4600" dirty="0" err="1"/>
              <a:t>Instance</a:t>
            </a:r>
            <a:endParaRPr lang="it-IT" sz="4600" dirty="0"/>
          </a:p>
          <a:p>
            <a:pPr lvl="1">
              <a:lnSpc>
                <a:spcPct val="120000"/>
              </a:lnSpc>
            </a:pPr>
            <a:r>
              <a:rPr lang="it-IT" dirty="0" err="1"/>
              <a:t>Change</a:t>
            </a:r>
            <a:r>
              <a:rPr lang="it-IT" dirty="0"/>
              <a:t>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path</a:t>
            </a:r>
            <a:r>
              <a:rPr lang="it-IT" dirty="0"/>
              <a:t> (relative or </a:t>
            </a:r>
            <a:r>
              <a:rPr lang="it-IT" dirty="0" err="1"/>
              <a:t>absolute</a:t>
            </a:r>
            <a:r>
              <a:rPr lang="it-IT" dirty="0"/>
              <a:t>)</a:t>
            </a:r>
          </a:p>
          <a:p>
            <a:pPr lvl="1">
              <a:lnSpc>
                <a:spcPct val="120000"/>
              </a:lnSpc>
            </a:pPr>
            <a:r>
              <a:rPr lang="it-IT" dirty="0" err="1"/>
              <a:t>Change</a:t>
            </a:r>
            <a:r>
              <a:rPr lang="it-IT" dirty="0"/>
              <a:t> </a:t>
            </a:r>
            <a:r>
              <a:rPr lang="it-IT" dirty="0" err="1"/>
              <a:t>Realm’s</a:t>
            </a:r>
            <a:r>
              <a:rPr lang="it-IT" dirty="0"/>
              <a:t> file </a:t>
            </a:r>
            <a:r>
              <a:rPr lang="it-IT" dirty="0" err="1"/>
              <a:t>name</a:t>
            </a:r>
            <a:r>
              <a:rPr lang="it-IT" dirty="0"/>
              <a:t> with a custom </a:t>
            </a:r>
            <a:r>
              <a:rPr lang="it-IT" dirty="0" err="1"/>
              <a:t>name</a:t>
            </a:r>
            <a:endParaRPr lang="it-IT" dirty="0"/>
          </a:p>
          <a:p>
            <a:pPr marL="0" indent="0">
              <a:buNone/>
            </a:pPr>
            <a:r>
              <a:rPr lang="it-IT" b="1" dirty="0" err="1">
                <a:solidFill>
                  <a:srgbClr val="445588"/>
                </a:solidFill>
              </a:rPr>
              <a:t>var</a:t>
            </a:r>
            <a:r>
              <a:rPr lang="it-IT" dirty="0"/>
              <a:t> </a:t>
            </a:r>
            <a:r>
              <a:rPr lang="it-IT" dirty="0" err="1">
                <a:solidFill>
                  <a:srgbClr val="1C233F"/>
                </a:solidFill>
              </a:rPr>
              <a:t>config</a:t>
            </a:r>
            <a:r>
              <a:rPr lang="it-IT" dirty="0"/>
              <a:t> </a:t>
            </a:r>
            <a:r>
              <a:rPr lang="it-IT" b="1" dirty="0">
                <a:solidFill>
                  <a:srgbClr val="000000"/>
                </a:solidFill>
              </a:rPr>
              <a:t>=</a:t>
            </a:r>
            <a:r>
              <a:rPr lang="it-IT" dirty="0"/>
              <a:t> </a:t>
            </a:r>
            <a:r>
              <a:rPr lang="it-IT" b="1" dirty="0">
                <a:solidFill>
                  <a:srgbClr val="000000"/>
                </a:solidFill>
              </a:rPr>
              <a:t>new</a:t>
            </a:r>
            <a:r>
              <a:rPr lang="it-IT" dirty="0"/>
              <a:t> </a:t>
            </a:r>
            <a:r>
              <a:rPr lang="it-IT" b="1" dirty="0" err="1">
                <a:solidFill>
                  <a:srgbClr val="990000"/>
                </a:solidFill>
              </a:rPr>
              <a:t>RealmConfiguration</a:t>
            </a:r>
            <a:r>
              <a:rPr lang="it-IT" b="1" dirty="0">
                <a:solidFill>
                  <a:srgbClr val="000000"/>
                </a:solidFill>
              </a:rPr>
              <a:t>(</a:t>
            </a:r>
            <a:r>
              <a:rPr lang="it-IT" dirty="0">
                <a:solidFill>
                  <a:srgbClr val="D01040"/>
                </a:solidFill>
              </a:rPr>
              <a:t>"</a:t>
            </a:r>
            <a:r>
              <a:rPr lang="it-IT" dirty="0" err="1">
                <a:solidFill>
                  <a:srgbClr val="D01040"/>
                </a:solidFill>
              </a:rPr>
              <a:t>MyDb.realm</a:t>
            </a:r>
            <a:r>
              <a:rPr lang="it-IT" dirty="0">
                <a:solidFill>
                  <a:srgbClr val="D01040"/>
                </a:solidFill>
              </a:rPr>
              <a:t>"</a:t>
            </a:r>
            <a:r>
              <a:rPr lang="it-IT" b="1" dirty="0">
                <a:solidFill>
                  <a:srgbClr val="000000"/>
                </a:solidFill>
              </a:rPr>
              <a:t>);</a:t>
            </a:r>
          </a:p>
          <a:p>
            <a:pPr marL="0" indent="0">
              <a:buNone/>
            </a:pPr>
            <a:r>
              <a:rPr lang="it-IT" b="1" dirty="0" err="1">
                <a:solidFill>
                  <a:srgbClr val="445588"/>
                </a:solidFill>
              </a:rPr>
              <a:t>var</a:t>
            </a:r>
            <a:r>
              <a:rPr lang="it-IT" dirty="0"/>
              <a:t> </a:t>
            </a:r>
            <a:r>
              <a:rPr lang="it-IT" dirty="0" err="1">
                <a:solidFill>
                  <a:srgbClr val="1C233F"/>
                </a:solidFill>
              </a:rPr>
              <a:t>myRealm</a:t>
            </a:r>
            <a:r>
              <a:rPr lang="it-IT" dirty="0"/>
              <a:t> </a:t>
            </a:r>
            <a:r>
              <a:rPr lang="it-IT" b="1" dirty="0">
                <a:solidFill>
                  <a:srgbClr val="000000"/>
                </a:solidFill>
              </a:rPr>
              <a:t>=</a:t>
            </a:r>
            <a:r>
              <a:rPr lang="it-IT" dirty="0"/>
              <a:t> </a:t>
            </a:r>
            <a:r>
              <a:rPr lang="it-IT" dirty="0" err="1">
                <a:solidFill>
                  <a:srgbClr val="1C233F"/>
                </a:solidFill>
              </a:rPr>
              <a:t>Realm</a:t>
            </a:r>
            <a:r>
              <a:rPr lang="it-IT" b="1" dirty="0" err="1">
                <a:solidFill>
                  <a:srgbClr val="000000"/>
                </a:solidFill>
              </a:rPr>
              <a:t>.</a:t>
            </a:r>
            <a:r>
              <a:rPr lang="it-IT" b="1" dirty="0" err="1">
                <a:solidFill>
                  <a:srgbClr val="990000"/>
                </a:solidFill>
              </a:rPr>
              <a:t>GetInstance</a:t>
            </a:r>
            <a:r>
              <a:rPr lang="it-IT" b="1" dirty="0">
                <a:solidFill>
                  <a:srgbClr val="000000"/>
                </a:solidFill>
              </a:rPr>
              <a:t>(</a:t>
            </a:r>
            <a:r>
              <a:rPr lang="it-IT" dirty="0" err="1">
                <a:solidFill>
                  <a:srgbClr val="1C233F"/>
                </a:solidFill>
              </a:rPr>
              <a:t>config</a:t>
            </a:r>
            <a:r>
              <a:rPr lang="it-IT" b="1" dirty="0">
                <a:solidFill>
                  <a:srgbClr val="000000"/>
                </a:solidFill>
              </a:rPr>
              <a:t>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375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DB89-13E5-4214-8AFC-85C537F5D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Realm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1F934-E315-49DA-9D93-6556B7A15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In-</a:t>
            </a:r>
            <a:r>
              <a:rPr lang="it-IT" dirty="0" err="1"/>
              <a:t>memory</a:t>
            </a:r>
            <a:r>
              <a:rPr lang="it-IT" dirty="0"/>
              <a:t> </a:t>
            </a:r>
            <a:r>
              <a:rPr lang="it-IT" dirty="0" err="1"/>
              <a:t>Instance</a:t>
            </a:r>
            <a:endParaRPr lang="it-IT" dirty="0"/>
          </a:p>
          <a:p>
            <a:pPr lvl="1"/>
            <a:r>
              <a:rPr lang="it-IT" dirty="0"/>
              <a:t>With </a:t>
            </a:r>
            <a:r>
              <a:rPr lang="it-IT" dirty="0" err="1">
                <a:highlight>
                  <a:srgbClr val="FFFF00"/>
                </a:highlight>
              </a:rPr>
              <a:t>InMemoryConfiguration</a:t>
            </a:r>
            <a:r>
              <a:rPr lang="it-IT" dirty="0"/>
              <a:t> </a:t>
            </a:r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able</a:t>
            </a:r>
            <a:r>
              <a:rPr lang="it-IT" dirty="0"/>
              <a:t> to create </a:t>
            </a:r>
            <a:r>
              <a:rPr lang="it-IT" dirty="0" err="1"/>
              <a:t>Realm</a:t>
            </a:r>
            <a:r>
              <a:rPr lang="it-IT" dirty="0"/>
              <a:t> </a:t>
            </a:r>
            <a:r>
              <a:rPr lang="it-IT" dirty="0" err="1"/>
              <a:t>who</a:t>
            </a:r>
            <a:r>
              <a:rPr lang="it-IT" dirty="0"/>
              <a:t> </a:t>
            </a:r>
            <a:r>
              <a:rPr lang="it-IT" dirty="0" err="1"/>
              <a:t>aren’t</a:t>
            </a:r>
            <a:r>
              <a:rPr lang="it-IT" dirty="0"/>
              <a:t> </a:t>
            </a:r>
            <a:r>
              <a:rPr lang="it-IT" dirty="0" err="1"/>
              <a:t>persisted</a:t>
            </a:r>
            <a:r>
              <a:rPr lang="it-IT" dirty="0"/>
              <a:t> on the file </a:t>
            </a:r>
            <a:r>
              <a:rPr lang="it-IT" dirty="0" err="1"/>
              <a:t>system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«live» </a:t>
            </a:r>
            <a:r>
              <a:rPr lang="it-IT" dirty="0" err="1"/>
              <a:t>only</a:t>
            </a:r>
            <a:r>
              <a:rPr lang="it-IT" dirty="0"/>
              <a:t> in </a:t>
            </a:r>
            <a:r>
              <a:rPr lang="it-IT" dirty="0" err="1"/>
              <a:t>memory</a:t>
            </a:r>
            <a:endParaRPr lang="it-IT" dirty="0"/>
          </a:p>
          <a:p>
            <a:pPr marL="0" indent="0">
              <a:buNone/>
            </a:pPr>
            <a:r>
              <a:rPr lang="it-IT" b="1" dirty="0" err="1">
                <a:solidFill>
                  <a:srgbClr val="445588"/>
                </a:solidFill>
              </a:rPr>
              <a:t>var</a:t>
            </a:r>
            <a:r>
              <a:rPr lang="it-IT" dirty="0"/>
              <a:t> </a:t>
            </a:r>
            <a:r>
              <a:rPr lang="it-IT" dirty="0" err="1">
                <a:solidFill>
                  <a:srgbClr val="1C233F"/>
                </a:solidFill>
              </a:rPr>
              <a:t>config</a:t>
            </a:r>
            <a:r>
              <a:rPr lang="it-IT" dirty="0"/>
              <a:t> </a:t>
            </a:r>
            <a:r>
              <a:rPr lang="it-IT" b="1" dirty="0">
                <a:solidFill>
                  <a:srgbClr val="000000"/>
                </a:solidFill>
              </a:rPr>
              <a:t>=</a:t>
            </a:r>
            <a:r>
              <a:rPr lang="it-IT" dirty="0"/>
              <a:t> </a:t>
            </a:r>
            <a:r>
              <a:rPr lang="it-IT" b="1" dirty="0">
                <a:solidFill>
                  <a:srgbClr val="000000"/>
                </a:solidFill>
              </a:rPr>
              <a:t>new</a:t>
            </a:r>
            <a:r>
              <a:rPr lang="it-IT" dirty="0"/>
              <a:t> </a:t>
            </a:r>
            <a:r>
              <a:rPr lang="it-IT" b="1" dirty="0" err="1">
                <a:solidFill>
                  <a:srgbClr val="990000"/>
                </a:solidFill>
              </a:rPr>
              <a:t>InMemoryConfiguration</a:t>
            </a:r>
            <a:r>
              <a:rPr lang="it-IT" b="1" dirty="0">
                <a:solidFill>
                  <a:srgbClr val="000000"/>
                </a:solidFill>
              </a:rPr>
              <a:t>(</a:t>
            </a:r>
            <a:r>
              <a:rPr lang="it-IT" dirty="0">
                <a:solidFill>
                  <a:srgbClr val="D01040"/>
                </a:solidFill>
              </a:rPr>
              <a:t>"</a:t>
            </a:r>
            <a:r>
              <a:rPr lang="it-IT" dirty="0" err="1">
                <a:solidFill>
                  <a:srgbClr val="D01040"/>
                </a:solidFill>
              </a:rPr>
              <a:t>InMemoryDB</a:t>
            </a:r>
            <a:r>
              <a:rPr lang="it-IT" dirty="0">
                <a:solidFill>
                  <a:srgbClr val="D01040"/>
                </a:solidFill>
              </a:rPr>
              <a:t>"</a:t>
            </a:r>
            <a:r>
              <a:rPr lang="it-IT" b="1" dirty="0">
                <a:solidFill>
                  <a:srgbClr val="000000"/>
                </a:solidFill>
              </a:rPr>
              <a:t>);</a:t>
            </a:r>
          </a:p>
          <a:p>
            <a:pPr marL="0" indent="0">
              <a:buNone/>
            </a:pPr>
            <a:r>
              <a:rPr lang="it-IT" b="1" dirty="0" err="1">
                <a:solidFill>
                  <a:srgbClr val="445588"/>
                </a:solidFill>
              </a:rPr>
              <a:t>var</a:t>
            </a:r>
            <a:r>
              <a:rPr lang="it-IT" dirty="0"/>
              <a:t> </a:t>
            </a:r>
            <a:r>
              <a:rPr lang="it-IT" dirty="0" err="1">
                <a:solidFill>
                  <a:srgbClr val="1C233F"/>
                </a:solidFill>
              </a:rPr>
              <a:t>realm</a:t>
            </a:r>
            <a:r>
              <a:rPr lang="it-IT" dirty="0"/>
              <a:t> </a:t>
            </a:r>
            <a:r>
              <a:rPr lang="it-IT" b="1" dirty="0">
                <a:solidFill>
                  <a:srgbClr val="000000"/>
                </a:solidFill>
              </a:rPr>
              <a:t>=</a:t>
            </a:r>
            <a:r>
              <a:rPr lang="it-IT" dirty="0"/>
              <a:t> </a:t>
            </a:r>
            <a:r>
              <a:rPr lang="it-IT" dirty="0" err="1">
                <a:solidFill>
                  <a:srgbClr val="1C233F"/>
                </a:solidFill>
              </a:rPr>
              <a:t>Realm</a:t>
            </a:r>
            <a:r>
              <a:rPr lang="it-IT" b="1" dirty="0" err="1">
                <a:solidFill>
                  <a:srgbClr val="000000"/>
                </a:solidFill>
              </a:rPr>
              <a:t>.</a:t>
            </a:r>
            <a:r>
              <a:rPr lang="it-IT" b="1" dirty="0" err="1">
                <a:solidFill>
                  <a:srgbClr val="990000"/>
                </a:solidFill>
              </a:rPr>
              <a:t>GetInstance</a:t>
            </a:r>
            <a:r>
              <a:rPr lang="it-IT" b="1" dirty="0">
                <a:solidFill>
                  <a:srgbClr val="000000"/>
                </a:solidFill>
              </a:rPr>
              <a:t>(</a:t>
            </a:r>
            <a:r>
              <a:rPr lang="it-IT" dirty="0" err="1">
                <a:solidFill>
                  <a:srgbClr val="1C233F"/>
                </a:solidFill>
              </a:rPr>
              <a:t>config</a:t>
            </a:r>
            <a:r>
              <a:rPr lang="it-IT" b="1" dirty="0">
                <a:solidFill>
                  <a:srgbClr val="000000"/>
                </a:solidFill>
              </a:rPr>
              <a:t>);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742749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DB89-13E5-4214-8AFC-85C537F5D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245784"/>
            <a:ext cx="11369038" cy="942974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Manipolation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1F934-E315-49DA-9D93-6556B7A15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All classes derive from </a:t>
            </a:r>
            <a:r>
              <a:rPr lang="en-US" sz="3600" dirty="0" err="1"/>
              <a:t>RealmObject</a:t>
            </a:r>
            <a:r>
              <a:rPr lang="en-US" sz="3600" dirty="0"/>
              <a:t> (no </a:t>
            </a:r>
            <a:r>
              <a:rPr lang="en-US" sz="3600" dirty="0" err="1"/>
              <a:t>POxO</a:t>
            </a:r>
            <a:r>
              <a:rPr lang="en-US" sz="3600" dirty="0"/>
              <a:t>)</a:t>
            </a:r>
          </a:p>
          <a:p>
            <a:r>
              <a:rPr lang="en-US" sz="3600" dirty="0"/>
              <a:t>Available type:</a:t>
            </a:r>
            <a:br>
              <a:rPr lang="en-US" sz="3600" dirty="0"/>
            </a:br>
            <a:r>
              <a:rPr lang="it-IT" sz="3600" dirty="0" err="1"/>
              <a:t>bool</a:t>
            </a:r>
            <a:r>
              <a:rPr lang="it-IT" sz="3600" dirty="0"/>
              <a:t>, </a:t>
            </a:r>
            <a:r>
              <a:rPr lang="it-IT" sz="3600" dirty="0" err="1"/>
              <a:t>char</a:t>
            </a:r>
            <a:r>
              <a:rPr lang="it-IT" sz="3600" dirty="0"/>
              <a:t>, byte, short, </a:t>
            </a:r>
            <a:r>
              <a:rPr lang="it-IT" sz="3600" dirty="0" err="1"/>
              <a:t>int</a:t>
            </a:r>
            <a:r>
              <a:rPr lang="it-IT" sz="3600" dirty="0"/>
              <a:t>, long, float, double, </a:t>
            </a:r>
            <a:r>
              <a:rPr lang="it-IT" sz="3600" dirty="0" err="1"/>
              <a:t>string</a:t>
            </a:r>
            <a:r>
              <a:rPr lang="it-IT" sz="3600" dirty="0"/>
              <a:t>, </a:t>
            </a:r>
            <a:r>
              <a:rPr lang="it-IT" sz="3600" dirty="0" err="1"/>
              <a:t>DateTimeOffset</a:t>
            </a:r>
            <a:endParaRPr lang="it-IT" sz="3600" dirty="0"/>
          </a:p>
          <a:p>
            <a:r>
              <a:rPr lang="it-IT" sz="3600" dirty="0" err="1"/>
              <a:t>Nullable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907168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DB89-13E5-4214-8AFC-85C537F5D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843" y="283491"/>
            <a:ext cx="11369038" cy="942974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Manipolation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1F934-E315-49DA-9D93-6556B7A15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Only automatic properties are persisted </a:t>
            </a:r>
          </a:p>
          <a:p>
            <a:r>
              <a:rPr lang="en-US" sz="4000" dirty="0"/>
              <a:t>No Inheritance</a:t>
            </a:r>
          </a:p>
          <a:p>
            <a:r>
              <a:rPr lang="en-US" sz="4000" dirty="0"/>
              <a:t>No autoincremented fields</a:t>
            </a:r>
          </a:p>
        </p:txBody>
      </p:sp>
    </p:spTree>
    <p:extLst>
      <p:ext uri="{BB962C8B-B14F-4D97-AF65-F5344CB8AC3E}">
        <p14:creationId xmlns:p14="http://schemas.microsoft.com/office/powerpoint/2010/main" val="35103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DB89-13E5-4214-8AFC-85C537F5D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1F934-E315-49DA-9D93-6556B7A15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17" y="1312545"/>
            <a:ext cx="11369038" cy="42329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3600" dirty="0">
                <a:latin typeface="Consolas" panose="020B0609020204030204" pitchFamily="49" charset="0"/>
              </a:rPr>
              <a:t>    </a:t>
            </a:r>
            <a:r>
              <a:rPr lang="it-IT" sz="3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it-IT" sz="3600" dirty="0">
                <a:latin typeface="Consolas" panose="020B0609020204030204" pitchFamily="49" charset="0"/>
              </a:rPr>
              <a:t> </a:t>
            </a:r>
            <a:r>
              <a:rPr lang="it-IT" sz="3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it-IT" sz="3600" dirty="0">
                <a:latin typeface="Consolas" panose="020B0609020204030204" pitchFamily="49" charset="0"/>
              </a:rPr>
              <a:t> </a:t>
            </a:r>
            <a:r>
              <a:rPr lang="it-IT" sz="3600" dirty="0">
                <a:solidFill>
                  <a:srgbClr val="2B91AF"/>
                </a:solidFill>
                <a:latin typeface="Consolas" panose="020B0609020204030204" pitchFamily="49" charset="0"/>
              </a:rPr>
              <a:t>People</a:t>
            </a:r>
            <a:r>
              <a:rPr lang="it-IT" sz="3600" dirty="0">
                <a:latin typeface="Consolas" panose="020B0609020204030204" pitchFamily="49" charset="0"/>
              </a:rPr>
              <a:t> : </a:t>
            </a:r>
            <a:r>
              <a:rPr lang="it-IT" sz="3600" dirty="0" err="1">
                <a:highlight>
                  <a:srgbClr val="FFFF00"/>
                </a:highlight>
                <a:latin typeface="Consolas" panose="020B0609020204030204" pitchFamily="49" charset="0"/>
              </a:rPr>
              <a:t>RealmObject</a:t>
            </a:r>
            <a:endParaRPr lang="it-IT" sz="3600" dirty="0"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sz="3600" dirty="0">
                <a:latin typeface="Consolas" panose="020B0609020204030204" pitchFamily="49" charset="0"/>
              </a:rPr>
              <a:t>    {</a:t>
            </a:r>
          </a:p>
          <a:p>
            <a:pPr marL="0" indent="0">
              <a:buNone/>
            </a:pPr>
            <a:r>
              <a:rPr lang="it-IT" sz="3600" dirty="0">
                <a:latin typeface="Consolas" panose="020B0609020204030204" pitchFamily="49" charset="0"/>
              </a:rPr>
              <a:t>        </a:t>
            </a:r>
            <a:r>
              <a:rPr lang="it-IT" sz="3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it-IT" sz="3600" dirty="0">
                <a:latin typeface="Consolas" panose="020B0609020204030204" pitchFamily="49" charset="0"/>
              </a:rPr>
              <a:t> </a:t>
            </a:r>
            <a:r>
              <a:rPr lang="it-IT" sz="36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it-IT" sz="3600" dirty="0">
                <a:latin typeface="Consolas" panose="020B0609020204030204" pitchFamily="49" charset="0"/>
              </a:rPr>
              <a:t> </a:t>
            </a:r>
            <a:r>
              <a:rPr lang="it-IT" sz="3600" dirty="0" err="1">
                <a:latin typeface="Consolas" panose="020B0609020204030204" pitchFamily="49" charset="0"/>
              </a:rPr>
              <a:t>FirstName</a:t>
            </a:r>
            <a:r>
              <a:rPr lang="it-IT" sz="3600" dirty="0">
                <a:latin typeface="Consolas" panose="020B0609020204030204" pitchFamily="49" charset="0"/>
              </a:rPr>
              <a:t> { </a:t>
            </a:r>
            <a:r>
              <a:rPr lang="it-IT" sz="3600" dirty="0" err="1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it-IT" sz="3600" dirty="0">
                <a:latin typeface="Consolas" panose="020B0609020204030204" pitchFamily="49" charset="0"/>
              </a:rPr>
              <a:t>; </a:t>
            </a:r>
            <a:r>
              <a:rPr lang="it-IT" sz="36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it-IT" sz="3600" dirty="0"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it-IT" sz="3600" dirty="0">
                <a:latin typeface="Consolas" panose="020B0609020204030204" pitchFamily="49" charset="0"/>
              </a:rPr>
              <a:t>        </a:t>
            </a:r>
            <a:r>
              <a:rPr lang="it-IT" sz="3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it-IT" sz="3600" dirty="0">
                <a:latin typeface="Consolas" panose="020B0609020204030204" pitchFamily="49" charset="0"/>
              </a:rPr>
              <a:t> </a:t>
            </a:r>
            <a:r>
              <a:rPr lang="it-IT" sz="3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it-IT" sz="3600" dirty="0">
                <a:latin typeface="Consolas" panose="020B0609020204030204" pitchFamily="49" charset="0"/>
              </a:rPr>
              <a:t> Age { </a:t>
            </a:r>
            <a:r>
              <a:rPr lang="it-IT" sz="3600" dirty="0" err="1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it-IT" sz="3600" dirty="0">
                <a:latin typeface="Consolas" panose="020B0609020204030204" pitchFamily="49" charset="0"/>
              </a:rPr>
              <a:t>; </a:t>
            </a:r>
            <a:r>
              <a:rPr lang="it-IT" sz="36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it-IT" sz="3600" dirty="0"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it-IT" sz="3600" dirty="0"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051024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DB89-13E5-4214-8AFC-85C537F5D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1F934-E315-49DA-9D93-6556B7A15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1" y="621438"/>
            <a:ext cx="11369038" cy="568792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it-IT" altLang="it-IT" i="1" dirty="0">
              <a:solidFill>
                <a:srgbClr val="999988"/>
              </a:solidFill>
              <a:latin typeface="Menlo"/>
            </a:endParaRPr>
          </a:p>
          <a:p>
            <a:pPr marL="0" indent="0">
              <a:buNone/>
            </a:pPr>
            <a:r>
              <a:rPr lang="it-IT" altLang="it-IT" sz="4400" dirty="0">
                <a:solidFill>
                  <a:srgbClr val="1C233F"/>
                </a:solidFill>
                <a:latin typeface="Arial" panose="020B0604020202020204" pitchFamily="34" charset="0"/>
              </a:rPr>
              <a:t>public class </a:t>
            </a:r>
            <a:r>
              <a:rPr lang="it-IT" altLang="it-IT" sz="4400" dirty="0">
                <a:solidFill>
                  <a:srgbClr val="00B0F0"/>
                </a:solidFill>
                <a:latin typeface="Arial" panose="020B0604020202020204" pitchFamily="34" charset="0"/>
              </a:rPr>
              <a:t>Dog</a:t>
            </a:r>
            <a:r>
              <a:rPr lang="it-IT" altLang="it-IT" sz="4400" dirty="0">
                <a:solidFill>
                  <a:srgbClr val="1C233F"/>
                </a:solidFill>
                <a:latin typeface="Arial" panose="020B0604020202020204" pitchFamily="34" charset="0"/>
              </a:rPr>
              <a:t> </a:t>
            </a:r>
            <a:r>
              <a:rPr lang="it-IT" altLang="it-IT" sz="4400" dirty="0" err="1">
                <a:solidFill>
                  <a:srgbClr val="1C233F"/>
                </a:solidFill>
                <a:latin typeface="Arial" panose="020B0604020202020204" pitchFamily="34" charset="0"/>
              </a:rPr>
              <a:t>extends</a:t>
            </a:r>
            <a:r>
              <a:rPr lang="it-IT" altLang="it-IT" sz="4400" dirty="0">
                <a:solidFill>
                  <a:srgbClr val="1C233F"/>
                </a:solidFill>
                <a:latin typeface="Arial" panose="020B0604020202020204" pitchFamily="34" charset="0"/>
              </a:rPr>
              <a:t> </a:t>
            </a:r>
            <a:r>
              <a:rPr lang="it-IT" altLang="it-IT" sz="4400" dirty="0" err="1">
                <a:solidFill>
                  <a:srgbClr val="00B0F0"/>
                </a:solidFill>
                <a:latin typeface="Arial" panose="020B0604020202020204" pitchFamily="34" charset="0"/>
              </a:rPr>
              <a:t>RealmObject</a:t>
            </a:r>
            <a:r>
              <a:rPr lang="it-IT" altLang="it-IT" sz="4400" dirty="0">
                <a:solidFill>
                  <a:srgbClr val="1C233F"/>
                </a:solidFill>
                <a:latin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it-IT" altLang="it-IT" sz="4400" dirty="0">
                <a:solidFill>
                  <a:srgbClr val="1C233F"/>
                </a:solidFill>
                <a:latin typeface="Arial" panose="020B0604020202020204" pitchFamily="34" charset="0"/>
              </a:rPr>
              <a:t>{ </a:t>
            </a:r>
          </a:p>
          <a:p>
            <a:pPr marL="0" indent="0">
              <a:buNone/>
            </a:pPr>
            <a:r>
              <a:rPr lang="it-IT" altLang="it-IT" sz="4400" dirty="0">
                <a:solidFill>
                  <a:srgbClr val="1C233F"/>
                </a:solidFill>
                <a:latin typeface="Arial" panose="020B0604020202020204" pitchFamily="34" charset="0"/>
              </a:rPr>
              <a:t>	private </a:t>
            </a:r>
            <a:r>
              <a:rPr lang="it-IT" altLang="it-IT" sz="4400" dirty="0" err="1">
                <a:solidFill>
                  <a:srgbClr val="00B0F0"/>
                </a:solidFill>
                <a:latin typeface="Arial" panose="020B0604020202020204" pitchFamily="34" charset="0"/>
              </a:rPr>
              <a:t>String</a:t>
            </a:r>
            <a:r>
              <a:rPr lang="it-IT" altLang="it-IT" sz="4400" dirty="0">
                <a:solidFill>
                  <a:srgbClr val="1C233F"/>
                </a:solidFill>
                <a:latin typeface="Arial" panose="020B0604020202020204" pitchFamily="34" charset="0"/>
              </a:rPr>
              <a:t> name; </a:t>
            </a:r>
          </a:p>
          <a:p>
            <a:pPr marL="0" indent="0">
              <a:buNone/>
            </a:pPr>
            <a:r>
              <a:rPr lang="it-IT" altLang="it-IT" sz="4400" dirty="0">
                <a:solidFill>
                  <a:srgbClr val="1C233F"/>
                </a:solidFill>
                <a:latin typeface="Arial" panose="020B0604020202020204" pitchFamily="34" charset="0"/>
              </a:rPr>
              <a:t>	private </a:t>
            </a:r>
            <a:r>
              <a:rPr lang="it-IT" altLang="it-IT" sz="4400" dirty="0" err="1">
                <a:solidFill>
                  <a:srgbClr val="00B0F0"/>
                </a:solidFill>
                <a:latin typeface="Arial" panose="020B0604020202020204" pitchFamily="34" charset="0"/>
              </a:rPr>
              <a:t>int</a:t>
            </a:r>
            <a:r>
              <a:rPr lang="it-IT" altLang="it-IT" sz="4400" dirty="0">
                <a:solidFill>
                  <a:srgbClr val="1C233F"/>
                </a:solidFill>
                <a:latin typeface="Arial" panose="020B0604020202020204" pitchFamily="34" charset="0"/>
              </a:rPr>
              <a:t> </a:t>
            </a:r>
            <a:r>
              <a:rPr lang="it-IT" altLang="it-IT" sz="4400" dirty="0" err="1">
                <a:solidFill>
                  <a:srgbClr val="1C233F"/>
                </a:solidFill>
                <a:latin typeface="Arial" panose="020B0604020202020204" pitchFamily="34" charset="0"/>
              </a:rPr>
              <a:t>age</a:t>
            </a:r>
            <a:r>
              <a:rPr lang="it-IT" altLang="it-IT" sz="4400" dirty="0">
                <a:solidFill>
                  <a:srgbClr val="1C233F"/>
                </a:solidFill>
                <a:latin typeface="Arial" panose="020B0604020202020204" pitchFamily="34" charset="0"/>
              </a:rPr>
              <a:t>;</a:t>
            </a:r>
          </a:p>
          <a:p>
            <a:pPr marL="0" indent="0">
              <a:buNone/>
            </a:pPr>
            <a:r>
              <a:rPr lang="it-IT" altLang="it-IT" dirty="0">
                <a:solidFill>
                  <a:srgbClr val="333333"/>
                </a:solidFill>
                <a:latin typeface="Menlo"/>
              </a:rPr>
              <a:t> 	</a:t>
            </a:r>
            <a:r>
              <a:rPr lang="it-IT" altLang="it-IT" i="1" dirty="0">
                <a:solidFill>
                  <a:srgbClr val="999988"/>
                </a:solidFill>
                <a:latin typeface="Menlo"/>
              </a:rPr>
              <a:t>// ... </a:t>
            </a:r>
            <a:r>
              <a:rPr lang="it-IT" altLang="it-IT" i="1" dirty="0" err="1">
                <a:solidFill>
                  <a:srgbClr val="999988"/>
                </a:solidFill>
                <a:latin typeface="Menlo"/>
              </a:rPr>
              <a:t>Generated</a:t>
            </a:r>
            <a:r>
              <a:rPr lang="it-IT" altLang="it-IT" i="1" dirty="0">
                <a:solidFill>
                  <a:srgbClr val="999988"/>
                </a:solidFill>
                <a:latin typeface="Menlo"/>
              </a:rPr>
              <a:t> getters and </a:t>
            </a:r>
            <a:r>
              <a:rPr lang="it-IT" altLang="it-IT" i="1" dirty="0" err="1">
                <a:solidFill>
                  <a:srgbClr val="999988"/>
                </a:solidFill>
                <a:latin typeface="Menlo"/>
              </a:rPr>
              <a:t>setters</a:t>
            </a:r>
            <a:r>
              <a:rPr lang="it-IT" altLang="it-IT" i="1" dirty="0">
                <a:solidFill>
                  <a:srgbClr val="999988"/>
                </a:solidFill>
                <a:latin typeface="Menlo"/>
              </a:rPr>
              <a:t> ...</a:t>
            </a:r>
          </a:p>
          <a:p>
            <a:pPr marL="0" indent="0">
              <a:buNone/>
            </a:pPr>
            <a:r>
              <a:rPr lang="it-IT" altLang="it-IT" sz="4400" dirty="0">
                <a:solidFill>
                  <a:srgbClr val="1C233F"/>
                </a:solidFill>
                <a:latin typeface="Arial" panose="020B0604020202020204" pitchFamily="34" charset="0"/>
              </a:rPr>
              <a:t> 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704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2E3027-021D-524E-BE4F-4B407F084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343989"/>
            <a:ext cx="11369038" cy="942974"/>
          </a:xfrm>
        </p:spPr>
        <p:txBody>
          <a:bodyPr/>
          <a:lstStyle/>
          <a:p>
            <a:r>
              <a:rPr lang="it-IT" dirty="0"/>
              <a:t>«Special» </a:t>
            </a:r>
            <a:r>
              <a:rPr lang="it-IT" dirty="0" err="1"/>
              <a:t>attributes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02E6273-655D-5446-9CAD-33555DCBC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1" y="2076450"/>
            <a:ext cx="10310948" cy="443756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</a:rPr>
              <a:t>    </a:t>
            </a:r>
            <a:r>
              <a:rPr lang="it-IT" sz="1800" dirty="0">
                <a:highlight>
                  <a:srgbClr val="FFFF00"/>
                </a:highlight>
                <a:latin typeface="Consolas" panose="020B0609020204030204" pitchFamily="49" charset="0"/>
              </a:rPr>
              <a:t>[</a:t>
            </a:r>
            <a:r>
              <a:rPr lang="it-IT" sz="1800" dirty="0" err="1">
                <a:solidFill>
                  <a:srgbClr val="2B91A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MapTo</a:t>
            </a:r>
            <a:r>
              <a:rPr lang="it-IT" sz="1800" dirty="0"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it-IT" sz="1800" dirty="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it-IT" sz="1800" dirty="0" err="1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Person</a:t>
            </a:r>
            <a:r>
              <a:rPr lang="it-IT" sz="1800" dirty="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it-IT" sz="1800" dirty="0">
                <a:highlight>
                  <a:srgbClr val="FFFF00"/>
                </a:highlight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it-IT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it-IT" sz="1800" dirty="0">
                <a:latin typeface="Consolas" panose="020B0609020204030204" pitchFamily="49" charset="0"/>
              </a:rPr>
              <a:t> </a:t>
            </a:r>
            <a:r>
              <a:rPr lang="it-IT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it-IT" sz="1800" dirty="0">
                <a:latin typeface="Consolas" panose="020B0609020204030204" pitchFamily="49" charset="0"/>
              </a:rPr>
              <a:t> </a:t>
            </a:r>
            <a:r>
              <a:rPr lang="it-IT" sz="1800" dirty="0">
                <a:solidFill>
                  <a:srgbClr val="2B91AF"/>
                </a:solidFill>
                <a:latin typeface="Consolas" panose="020B0609020204030204" pitchFamily="49" charset="0"/>
              </a:rPr>
              <a:t>Employee</a:t>
            </a:r>
            <a:r>
              <a:rPr lang="it-IT" sz="1800" dirty="0">
                <a:latin typeface="Consolas" panose="020B0609020204030204" pitchFamily="49" charset="0"/>
              </a:rPr>
              <a:t> : </a:t>
            </a:r>
            <a:r>
              <a:rPr lang="it-IT" sz="1800" dirty="0" err="1">
                <a:latin typeface="Consolas" panose="020B0609020204030204" pitchFamily="49" charset="0"/>
              </a:rPr>
              <a:t>RealmObject</a:t>
            </a:r>
            <a:endParaRPr lang="it-IT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</a:rPr>
              <a:t>    {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</a:rPr>
              <a:t>        </a:t>
            </a:r>
            <a:r>
              <a:rPr lang="it-IT" sz="1800" dirty="0">
                <a:highlight>
                  <a:srgbClr val="FFFF00"/>
                </a:highlight>
                <a:latin typeface="Consolas" panose="020B0609020204030204" pitchFamily="49" charset="0"/>
              </a:rPr>
              <a:t>[</a:t>
            </a:r>
            <a:r>
              <a:rPr lang="it-IT" sz="1800" dirty="0" err="1">
                <a:solidFill>
                  <a:srgbClr val="2B91A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PrimaryKey</a:t>
            </a:r>
            <a:r>
              <a:rPr lang="it-IT" sz="1800" dirty="0">
                <a:highlight>
                  <a:srgbClr val="FFFF00"/>
                </a:highlight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</a:rPr>
              <a:t>        </a:t>
            </a:r>
            <a:r>
              <a:rPr lang="it-IT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it-IT" sz="1800" dirty="0">
                <a:latin typeface="Consolas" panose="020B0609020204030204" pitchFamily="49" charset="0"/>
              </a:rPr>
              <a:t> </a:t>
            </a:r>
            <a:r>
              <a:rPr lang="it-IT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it-IT" sz="1800" dirty="0">
                <a:latin typeface="Consolas" panose="020B0609020204030204" pitchFamily="49" charset="0"/>
              </a:rPr>
              <a:t> </a:t>
            </a:r>
            <a:r>
              <a:rPr lang="it-IT" sz="1800" dirty="0" err="1">
                <a:latin typeface="Consolas" panose="020B0609020204030204" pitchFamily="49" charset="0"/>
              </a:rPr>
              <a:t>EmployeeID</a:t>
            </a:r>
            <a:r>
              <a:rPr lang="it-IT" sz="1800" dirty="0">
                <a:latin typeface="Consolas" panose="020B0609020204030204" pitchFamily="49" charset="0"/>
              </a:rPr>
              <a:t> { </a:t>
            </a:r>
            <a:r>
              <a:rPr lang="it-IT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it-IT" sz="1800" dirty="0">
                <a:latin typeface="Consolas" panose="020B0609020204030204" pitchFamily="49" charset="0"/>
              </a:rPr>
              <a:t>; </a:t>
            </a:r>
            <a:r>
              <a:rPr lang="it-IT" sz="18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it-IT" sz="1800" dirty="0"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</a:rPr>
              <a:t>        </a:t>
            </a:r>
            <a:r>
              <a:rPr lang="it-IT" sz="1800" dirty="0">
                <a:highlight>
                  <a:srgbClr val="FFFF00"/>
                </a:highlight>
                <a:latin typeface="Consolas" panose="020B0609020204030204" pitchFamily="49" charset="0"/>
              </a:rPr>
              <a:t>[</a:t>
            </a:r>
            <a:r>
              <a:rPr lang="it-IT" sz="1800" dirty="0" err="1">
                <a:solidFill>
                  <a:srgbClr val="2B91A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Required</a:t>
            </a:r>
            <a:r>
              <a:rPr lang="it-IT" sz="1800" dirty="0">
                <a:highlight>
                  <a:srgbClr val="FFFF00"/>
                </a:highlight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</a:rPr>
              <a:t>        </a:t>
            </a:r>
            <a:r>
              <a:rPr lang="it-IT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it-IT" sz="1800" dirty="0">
                <a:latin typeface="Consolas" panose="020B0609020204030204" pitchFamily="49" charset="0"/>
              </a:rPr>
              <a:t> </a:t>
            </a:r>
            <a:r>
              <a:rPr lang="it-IT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it-IT" sz="1800" dirty="0">
                <a:latin typeface="Consolas" panose="020B0609020204030204" pitchFamily="49" charset="0"/>
              </a:rPr>
              <a:t> </a:t>
            </a:r>
            <a:r>
              <a:rPr lang="it-IT" sz="1800" dirty="0" err="1">
                <a:latin typeface="Consolas" panose="020B0609020204030204" pitchFamily="49" charset="0"/>
              </a:rPr>
              <a:t>Name</a:t>
            </a:r>
            <a:r>
              <a:rPr lang="it-IT" sz="1800" dirty="0">
                <a:latin typeface="Consolas" panose="020B0609020204030204" pitchFamily="49" charset="0"/>
              </a:rPr>
              <a:t> { </a:t>
            </a:r>
            <a:r>
              <a:rPr lang="it-IT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it-IT" sz="1800" dirty="0">
                <a:latin typeface="Consolas" panose="020B0609020204030204" pitchFamily="49" charset="0"/>
              </a:rPr>
              <a:t>; </a:t>
            </a:r>
            <a:r>
              <a:rPr lang="it-IT" sz="18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it-IT" sz="1800" dirty="0"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</a:rPr>
              <a:t>        </a:t>
            </a:r>
            <a:r>
              <a:rPr lang="it-IT" sz="1800" dirty="0">
                <a:highlight>
                  <a:srgbClr val="FFFF00"/>
                </a:highlight>
                <a:latin typeface="Consolas" panose="020B0609020204030204" pitchFamily="49" charset="0"/>
              </a:rPr>
              <a:t>[</a:t>
            </a:r>
            <a:r>
              <a:rPr lang="it-IT" sz="1800" dirty="0" err="1">
                <a:solidFill>
                  <a:srgbClr val="2B91A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Ignored</a:t>
            </a:r>
            <a:r>
              <a:rPr lang="it-IT" sz="1800" dirty="0">
                <a:highlight>
                  <a:srgbClr val="FFFF00"/>
                </a:highlight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</a:rPr>
              <a:t>        </a:t>
            </a:r>
            <a:r>
              <a:rPr lang="it-IT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it-IT" sz="1800" dirty="0">
                <a:latin typeface="Consolas" panose="020B0609020204030204" pitchFamily="49" charset="0"/>
              </a:rPr>
              <a:t> Byte[] Photo { </a:t>
            </a:r>
            <a:r>
              <a:rPr lang="it-IT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it-IT" sz="1800" dirty="0">
                <a:latin typeface="Consolas" panose="020B0609020204030204" pitchFamily="49" charset="0"/>
              </a:rPr>
              <a:t>; </a:t>
            </a:r>
            <a:r>
              <a:rPr lang="it-IT" sz="18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it-IT" sz="1800" dirty="0"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</a:rPr>
              <a:t>        </a:t>
            </a:r>
            <a:r>
              <a:rPr lang="it-IT" sz="1800" dirty="0">
                <a:highlight>
                  <a:srgbClr val="FFFF00"/>
                </a:highlight>
                <a:latin typeface="Consolas" panose="020B0609020204030204" pitchFamily="49" charset="0"/>
              </a:rPr>
              <a:t>[</a:t>
            </a:r>
            <a:r>
              <a:rPr lang="it-IT" sz="1800" dirty="0" err="1">
                <a:solidFill>
                  <a:srgbClr val="2B91A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Indexed</a:t>
            </a:r>
            <a:r>
              <a:rPr lang="it-IT" sz="1800" dirty="0">
                <a:highlight>
                  <a:srgbClr val="FFFF00"/>
                </a:highlight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</a:rPr>
              <a:t>        </a:t>
            </a:r>
            <a:r>
              <a:rPr lang="it-IT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it-IT" sz="1800" dirty="0">
                <a:latin typeface="Consolas" panose="020B0609020204030204" pitchFamily="49" charset="0"/>
              </a:rPr>
              <a:t> </a:t>
            </a:r>
            <a:r>
              <a:rPr lang="it-IT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DateTimeOffset</a:t>
            </a:r>
            <a:r>
              <a:rPr lang="it-IT" sz="1800" dirty="0">
                <a:latin typeface="Consolas" panose="020B0609020204030204" pitchFamily="49" charset="0"/>
              </a:rPr>
              <a:t> </a:t>
            </a:r>
            <a:r>
              <a:rPr lang="it-IT" sz="1800" dirty="0" err="1">
                <a:latin typeface="Consolas" panose="020B0609020204030204" pitchFamily="49" charset="0"/>
              </a:rPr>
              <a:t>BirthDate</a:t>
            </a:r>
            <a:r>
              <a:rPr lang="it-IT" sz="1800" dirty="0">
                <a:latin typeface="Consolas" panose="020B0609020204030204" pitchFamily="49" charset="0"/>
              </a:rPr>
              <a:t> { </a:t>
            </a:r>
            <a:r>
              <a:rPr lang="it-IT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it-IT" sz="1800" dirty="0">
                <a:latin typeface="Consolas" panose="020B0609020204030204" pitchFamily="49" charset="0"/>
              </a:rPr>
              <a:t>; </a:t>
            </a:r>
            <a:r>
              <a:rPr lang="it-IT" sz="18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it-IT" sz="1800" dirty="0">
                <a:latin typeface="Consolas" panose="020B0609020204030204" pitchFamily="49" charset="0"/>
              </a:rPr>
              <a:t>; }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3840871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/>
          <p:cNvSpPr/>
          <p:nvPr/>
        </p:nvSpPr>
        <p:spPr>
          <a:xfrm>
            <a:off x="0" y="3954176"/>
            <a:ext cx="12192000" cy="2915528"/>
          </a:xfrm>
          <a:prstGeom prst="rect">
            <a:avLst/>
          </a:prstGeom>
          <a:solidFill>
            <a:srgbClr val="00123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it-IT" sz="1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Rettangolo 1"/>
          <p:cNvSpPr/>
          <p:nvPr/>
        </p:nvSpPr>
        <p:spPr>
          <a:xfrm>
            <a:off x="0" y="4"/>
            <a:ext cx="12192000" cy="3881116"/>
          </a:xfrm>
          <a:prstGeom prst="rect">
            <a:avLst/>
          </a:prstGeom>
          <a:solidFill>
            <a:srgbClr val="F25D2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it-IT" sz="1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Titolo 1"/>
          <p:cNvSpPr>
            <a:spLocks noGrp="1"/>
          </p:cNvSpPr>
          <p:nvPr>
            <p:ph type="ctrTitle"/>
          </p:nvPr>
        </p:nvSpPr>
        <p:spPr>
          <a:xfrm>
            <a:off x="248114" y="668129"/>
            <a:ext cx="11594171" cy="2344040"/>
          </a:xfrm>
        </p:spPr>
        <p:txBody>
          <a:bodyPr>
            <a:normAutofit fontScale="90000"/>
          </a:bodyPr>
          <a:lstStyle/>
          <a:p>
            <a:r>
              <a:rPr lang="it-IT" sz="6000" dirty="0" err="1">
                <a:latin typeface="Arial" panose="020B0604020202020204" pitchFamily="34" charset="0"/>
                <a:cs typeface="Arial" panose="020B0604020202020204" pitchFamily="34" charset="0"/>
              </a:rPr>
              <a:t>Discover</a:t>
            </a:r>
            <a:r>
              <a:rPr lang="it-IT" sz="6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6000" dirty="0" err="1">
                <a:latin typeface="Arial" panose="020B0604020202020204" pitchFamily="34" charset="0"/>
                <a:cs typeface="Arial" panose="020B0604020202020204" pitchFamily="34" charset="0"/>
              </a:rPr>
              <a:t>Realm</a:t>
            </a:r>
            <a:r>
              <a:rPr lang="it-IT" sz="6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it-IT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sz="6000" dirty="0">
                <a:latin typeface="Arial" panose="020B0604020202020204" pitchFamily="34" charset="0"/>
                <a:cs typeface="Arial" panose="020B0604020202020204" pitchFamily="34" charset="0"/>
              </a:rPr>
              <a:t>a new and </a:t>
            </a:r>
            <a:r>
              <a:rPr lang="it-IT" sz="6000" dirty="0" err="1">
                <a:latin typeface="Arial" panose="020B0604020202020204" pitchFamily="34" charset="0"/>
                <a:cs typeface="Arial" panose="020B0604020202020204" pitchFamily="34" charset="0"/>
              </a:rPr>
              <a:t>powerfull</a:t>
            </a:r>
            <a:r>
              <a:rPr lang="it-IT" sz="6000" dirty="0">
                <a:latin typeface="Arial" panose="020B0604020202020204" pitchFamily="34" charset="0"/>
                <a:cs typeface="Arial" panose="020B0604020202020204" pitchFamily="34" charset="0"/>
              </a:rPr>
              <a:t> Mobile Database</a:t>
            </a:r>
            <a:endParaRPr lang="it-IT" sz="6000" dirty="0">
              <a:solidFill>
                <a:srgbClr val="FF5D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olo 1"/>
          <p:cNvSpPr txBox="1">
            <a:spLocks/>
          </p:cNvSpPr>
          <p:nvPr/>
        </p:nvSpPr>
        <p:spPr>
          <a:xfrm>
            <a:off x="181207" y="3112947"/>
            <a:ext cx="11829586" cy="1609403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Titillium Web"/>
              <a:buNone/>
              <a:defRPr sz="36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defTabSz="457200"/>
            <a:r>
              <a:rPr lang="en-US" b="0" noProof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Stefano Del Furia – Director of Digital Innovation</a:t>
            </a:r>
          </a:p>
          <a:p>
            <a:pPr defTabSz="457200"/>
            <a:br>
              <a:rPr lang="en-US" sz="1000" b="0" noProof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noProof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Campus DaVinci – Umbertide (PG)</a:t>
            </a:r>
          </a:p>
        </p:txBody>
      </p:sp>
      <p:sp>
        <p:nvSpPr>
          <p:cNvPr id="15" name="CasellaDiTesto 14"/>
          <p:cNvSpPr txBox="1"/>
          <p:nvPr/>
        </p:nvSpPr>
        <p:spPr>
          <a:xfrm>
            <a:off x="248114" y="397825"/>
            <a:ext cx="5589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it-IT" sz="28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June</a:t>
            </a:r>
            <a:r>
              <a:rPr lang="it-IT" sz="2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11th, 2019</a:t>
            </a: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564" y="364222"/>
            <a:ext cx="3033322" cy="606664"/>
          </a:xfrm>
          <a:prstGeom prst="rect">
            <a:avLst/>
          </a:prstGeom>
        </p:spPr>
      </p:pic>
      <p:pic>
        <p:nvPicPr>
          <p:cNvPr id="4" name="Immagine 3" descr="Immagine che contiene oggetto&#10;&#10;Descrizione generata automaticamente">
            <a:extLst>
              <a:ext uri="{FF2B5EF4-FFF2-40B4-BE49-F238E27FC236}">
                <a16:creationId xmlns:a16="http://schemas.microsoft.com/office/drawing/2014/main" id="{2ED8BC4F-BD9E-274B-B050-8E171AC66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7170" y="3039133"/>
            <a:ext cx="1746939" cy="1746939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311ECC8-BAB1-A04D-89AB-EE456FB3F6C2}"/>
              </a:ext>
            </a:extLst>
          </p:cNvPr>
          <p:cNvSpPr txBox="1"/>
          <p:nvPr/>
        </p:nvSpPr>
        <p:spPr>
          <a:xfrm>
            <a:off x="9419357" y="813109"/>
            <a:ext cx="2772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spc="267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WEBINARS</a:t>
            </a:r>
            <a:endParaRPr lang="it-IT" sz="2000" b="1" spc="267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623839"/>
      </p:ext>
    </p:extLst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2E3027-021D-524E-BE4F-4B407F084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2" y="321198"/>
            <a:ext cx="11369038" cy="942974"/>
          </a:xfrm>
        </p:spPr>
        <p:txBody>
          <a:bodyPr/>
          <a:lstStyle/>
          <a:p>
            <a:r>
              <a:rPr lang="it-IT" dirty="0"/>
              <a:t>«Special» </a:t>
            </a:r>
            <a:r>
              <a:rPr lang="it-IT" dirty="0" err="1"/>
              <a:t>attributes</a:t>
            </a:r>
            <a:endParaRPr lang="it-IT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39E770C7-27E8-D94A-908C-2090F5863027}"/>
              </a:ext>
            </a:extLst>
          </p:cNvPr>
          <p:cNvSpPr txBox="1">
            <a:spLocks/>
          </p:cNvSpPr>
          <p:nvPr/>
        </p:nvSpPr>
        <p:spPr>
          <a:xfrm>
            <a:off x="426722" y="2076449"/>
            <a:ext cx="11077302" cy="453786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58368" indent="-4572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6948" indent="-3429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09828" indent="-3429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2708" indent="-3429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dirty="0">
                <a:latin typeface="Consolas" panose="020B0609020204030204" pitchFamily="49" charset="0"/>
              </a:rPr>
              <a:t>      </a:t>
            </a:r>
            <a:r>
              <a:rPr lang="it-IT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it-IT" sz="2400" dirty="0">
                <a:latin typeface="Consolas" panose="020B0609020204030204" pitchFamily="49" charset="0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it-IT" sz="2400" dirty="0">
                <a:latin typeface="Consolas" panose="020B0609020204030204" pitchFamily="49" charset="0"/>
              </a:rPr>
              <a:t> Email</a:t>
            </a:r>
          </a:p>
          <a:p>
            <a:pPr marL="0" indent="0">
              <a:buNone/>
            </a:pPr>
            <a:r>
              <a:rPr lang="it-IT" sz="2400" dirty="0">
                <a:latin typeface="Consolas" panose="020B0609020204030204" pitchFamily="49" charset="0"/>
              </a:rPr>
              <a:t>      {</a:t>
            </a:r>
          </a:p>
          <a:p>
            <a:pPr marL="0" indent="0">
              <a:buNone/>
            </a:pPr>
            <a:r>
              <a:rPr lang="it-IT" sz="2400" dirty="0">
                <a:latin typeface="Consolas" panose="020B0609020204030204" pitchFamily="49" charset="0"/>
              </a:rPr>
              <a:t>          </a:t>
            </a:r>
            <a:r>
              <a:rPr lang="it-IT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it-IT" sz="2400" dirty="0">
                <a:latin typeface="Consolas" panose="020B0609020204030204" pitchFamily="49" charset="0"/>
              </a:rPr>
              <a:t> { </a:t>
            </a:r>
            <a:r>
              <a:rPr lang="it-IT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it-IT" sz="2400" dirty="0">
                <a:latin typeface="Consolas" panose="020B0609020204030204" pitchFamily="49" charset="0"/>
              </a:rPr>
              <a:t> _email ?? "NA"; }</a:t>
            </a:r>
          </a:p>
          <a:p>
            <a:pPr marL="0" indent="0">
              <a:buNone/>
            </a:pPr>
            <a:r>
              <a:rPr lang="it-IT" sz="2400" dirty="0">
                <a:latin typeface="Consolas" panose="020B0609020204030204" pitchFamily="49" charset="0"/>
              </a:rPr>
              <a:t>          </a:t>
            </a:r>
            <a:r>
              <a:rPr lang="it-IT" sz="24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it-IT" sz="2400" dirty="0">
                <a:latin typeface="Consolas" panose="020B0609020204030204" pitchFamily="49" charset="0"/>
              </a:rPr>
              <a:t> { _email = </a:t>
            </a:r>
            <a:r>
              <a:rPr lang="it-IT" sz="2400" dirty="0" err="1">
                <a:latin typeface="Consolas" panose="020B0609020204030204" pitchFamily="49" charset="0"/>
              </a:rPr>
              <a:t>value</a:t>
            </a:r>
            <a:r>
              <a:rPr lang="it-IT" sz="2400" dirty="0"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it-IT" sz="2400" dirty="0">
                <a:latin typeface="Consolas" panose="020B0609020204030204" pitchFamily="49" charset="0"/>
              </a:rPr>
              <a:t>      }</a:t>
            </a:r>
          </a:p>
          <a:p>
            <a:pPr marL="0" indent="0">
              <a:buNone/>
            </a:pPr>
            <a:r>
              <a:rPr lang="it-IT" sz="2400" dirty="0">
                <a:latin typeface="Consolas" panose="020B0609020204030204" pitchFamily="49" charset="0"/>
              </a:rPr>
              <a:t>      </a:t>
            </a:r>
            <a:r>
              <a:rPr lang="it-IT" sz="2400" dirty="0">
                <a:highlight>
                  <a:srgbClr val="FFFF00"/>
                </a:highlight>
                <a:latin typeface="Consolas" panose="020B0609020204030204" pitchFamily="49" charset="0"/>
              </a:rPr>
              <a:t>[</a:t>
            </a:r>
            <a:r>
              <a:rPr lang="it-IT" sz="2400" dirty="0" err="1">
                <a:solidFill>
                  <a:srgbClr val="2B91A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MapTo</a:t>
            </a:r>
            <a:r>
              <a:rPr lang="it-IT" sz="2400" dirty="0"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it-IT" sz="2400" dirty="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"Email"</a:t>
            </a:r>
            <a:r>
              <a:rPr lang="it-IT" sz="2400" dirty="0">
                <a:highlight>
                  <a:srgbClr val="FFFF00"/>
                </a:highlight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it-IT" sz="2400" dirty="0">
                <a:latin typeface="Consolas" panose="020B0609020204030204" pitchFamily="49" charset="0"/>
              </a:rPr>
              <a:t>      </a:t>
            </a:r>
            <a:r>
              <a:rPr lang="it-IT" sz="2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it-IT" sz="2400" dirty="0">
                <a:latin typeface="Consolas" panose="020B0609020204030204" pitchFamily="49" charset="0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it-IT" sz="2400" dirty="0">
                <a:latin typeface="Consolas" panose="020B0609020204030204" pitchFamily="49" charset="0"/>
              </a:rPr>
              <a:t> _email { </a:t>
            </a:r>
            <a:r>
              <a:rPr lang="it-IT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it-IT" sz="2400" dirty="0">
                <a:latin typeface="Consolas" panose="020B0609020204030204" pitchFamily="49" charset="0"/>
              </a:rPr>
              <a:t>; </a:t>
            </a:r>
            <a:r>
              <a:rPr lang="it-IT" sz="24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it-IT" sz="2400" dirty="0"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it-IT" sz="2400" dirty="0"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26230731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DB89-13E5-4214-8AFC-85C537F5D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324127"/>
            <a:ext cx="11369038" cy="942974"/>
          </a:xfrm>
        </p:spPr>
        <p:txBody>
          <a:bodyPr/>
          <a:lstStyle/>
          <a:p>
            <a:r>
              <a:rPr lang="en-US" dirty="0"/>
              <a:t>Environment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1F934-E315-49DA-9D93-6556B7A15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742" y="1312545"/>
            <a:ext cx="11369038" cy="5545455"/>
          </a:xfrm>
        </p:spPr>
        <p:txBody>
          <a:bodyPr>
            <a:normAutofit/>
          </a:bodyPr>
          <a:lstStyle/>
          <a:p>
            <a:r>
              <a:rPr lang="it-IT" dirty="0" err="1"/>
              <a:t>Install</a:t>
            </a:r>
            <a:r>
              <a:rPr lang="it-IT" dirty="0"/>
              <a:t>-Package </a:t>
            </a:r>
            <a:r>
              <a:rPr lang="it-IT" dirty="0" err="1"/>
              <a:t>Realm</a:t>
            </a:r>
            <a:r>
              <a:rPr lang="it-IT" dirty="0"/>
              <a:t> -Version 3.3.0</a:t>
            </a:r>
          </a:p>
          <a:p>
            <a:r>
              <a:rPr lang="it-IT" dirty="0" err="1"/>
              <a:t>FodyWeaver.xml</a:t>
            </a:r>
            <a:r>
              <a:rPr lang="it-IT" dirty="0"/>
              <a:t> (</a:t>
            </a:r>
            <a:r>
              <a:rPr lang="it-IT" dirty="0" err="1"/>
              <a:t>manually</a:t>
            </a:r>
            <a:r>
              <a:rPr lang="it-IT" dirty="0"/>
              <a:t> with </a:t>
            </a:r>
            <a:r>
              <a:rPr lang="it-IT" dirty="0" err="1"/>
              <a:t>Nuget</a:t>
            </a:r>
            <a:r>
              <a:rPr lang="it-IT" dirty="0"/>
              <a:t> &gt;= 3.1)</a:t>
            </a:r>
          </a:p>
          <a:p>
            <a:endParaRPr lang="it-IT" dirty="0"/>
          </a:p>
          <a:p>
            <a:pPr marL="201168" lvl="1" indent="0">
              <a:buNone/>
            </a:pPr>
            <a:r>
              <a:rPr lang="en-US" dirty="0"/>
              <a:t>&lt;?xml version="1.0" encoding="utf-8" ?&gt;</a:t>
            </a:r>
          </a:p>
          <a:p>
            <a:pPr marL="201168" lvl="1" indent="0">
              <a:buNone/>
            </a:pPr>
            <a:r>
              <a:rPr lang="en-US" dirty="0"/>
              <a:t>&lt;Weavers&gt;</a:t>
            </a:r>
          </a:p>
          <a:p>
            <a:pPr marL="201168" lvl="1" indent="0">
              <a:buNone/>
            </a:pPr>
            <a:r>
              <a:rPr lang="en-US" dirty="0"/>
              <a:t>    &lt;</a:t>
            </a:r>
            <a:r>
              <a:rPr lang="en-US" dirty="0" err="1"/>
              <a:t>RealmWeaver</a:t>
            </a:r>
            <a:r>
              <a:rPr lang="en-US" dirty="0"/>
              <a:t> /&gt;</a:t>
            </a:r>
          </a:p>
          <a:p>
            <a:pPr marL="201168" lvl="1" indent="0">
              <a:buNone/>
            </a:pPr>
            <a:r>
              <a:rPr lang="en-US" dirty="0"/>
              <a:t>&lt;/Weavers&gt;</a:t>
            </a:r>
          </a:p>
          <a:p>
            <a:pPr marL="201168" lvl="1" indent="0">
              <a:buNone/>
            </a:pPr>
            <a:endParaRPr lang="en-US" dirty="0"/>
          </a:p>
          <a:p>
            <a:pPr marL="201168" lvl="1" indent="0">
              <a:buNone/>
            </a:pPr>
            <a:endParaRPr lang="en-US" dirty="0"/>
          </a:p>
          <a:p>
            <a:pPr lvl="1"/>
            <a:r>
              <a:rPr lang="en-US" sz="3200" dirty="0"/>
              <a:t>Gradle Plug-in in Java &amp; Android Studio</a:t>
            </a:r>
          </a:p>
        </p:txBody>
      </p:sp>
    </p:spTree>
    <p:extLst>
      <p:ext uri="{BB962C8B-B14F-4D97-AF65-F5344CB8AC3E}">
        <p14:creationId xmlns:p14="http://schemas.microsoft.com/office/powerpoint/2010/main" val="5282845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DB89-13E5-4214-8AFC-85C537F5D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243682"/>
            <a:ext cx="11369038" cy="942974"/>
          </a:xfrm>
        </p:spPr>
        <p:txBody>
          <a:bodyPr>
            <a:noAutofit/>
          </a:bodyPr>
          <a:lstStyle/>
          <a:p>
            <a:r>
              <a:rPr lang="en-US" sz="4400" dirty="0"/>
              <a:t>Update only inside Transactions (C#)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1F934-E315-49DA-9D93-6556B7A15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1" y="2076450"/>
            <a:ext cx="11369038" cy="453786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sz="2800" dirty="0">
                <a:latin typeface="Consolas" panose="020B0609020204030204" pitchFamily="49" charset="0"/>
              </a:rPr>
              <a:t>People man = </a:t>
            </a:r>
            <a:r>
              <a:rPr lang="it-IT" sz="2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it-IT" sz="2800" dirty="0">
                <a:latin typeface="Consolas" panose="020B0609020204030204" pitchFamily="49" charset="0"/>
              </a:rPr>
              <a:t> People() { </a:t>
            </a:r>
            <a:r>
              <a:rPr lang="it-IT" sz="2800" dirty="0" err="1">
                <a:latin typeface="Consolas" panose="020B0609020204030204" pitchFamily="49" charset="0"/>
              </a:rPr>
              <a:t>FirstName</a:t>
            </a:r>
            <a:r>
              <a:rPr lang="it-IT" sz="2800" dirty="0">
                <a:latin typeface="Consolas" panose="020B0609020204030204" pitchFamily="49" charset="0"/>
              </a:rPr>
              <a:t> = </a:t>
            </a:r>
            <a:r>
              <a:rPr lang="it-IT" sz="2800" dirty="0">
                <a:solidFill>
                  <a:srgbClr val="A31515"/>
                </a:solidFill>
                <a:latin typeface="Consolas" panose="020B0609020204030204" pitchFamily="49" charset="0"/>
              </a:rPr>
              <a:t>"Stefano"</a:t>
            </a:r>
            <a:r>
              <a:rPr lang="it-IT" sz="2800" dirty="0">
                <a:latin typeface="Consolas" panose="020B0609020204030204" pitchFamily="49" charset="0"/>
              </a:rPr>
              <a:t>, Age = 52 };</a:t>
            </a:r>
          </a:p>
          <a:p>
            <a:pPr marL="0" indent="0">
              <a:buNone/>
            </a:pPr>
            <a:r>
              <a:rPr lang="it-IT" sz="2800" dirty="0" err="1">
                <a:highlight>
                  <a:srgbClr val="FFFF00"/>
                </a:highlight>
                <a:latin typeface="Consolas" panose="020B0609020204030204" pitchFamily="49" charset="0"/>
              </a:rPr>
              <a:t>realm.Write</a:t>
            </a:r>
            <a:r>
              <a:rPr lang="it-IT" sz="2800" dirty="0">
                <a:highlight>
                  <a:srgbClr val="FFFF00"/>
                </a:highlight>
                <a:latin typeface="Consolas" panose="020B0609020204030204" pitchFamily="49" charset="0"/>
              </a:rPr>
              <a:t>(() =&gt; </a:t>
            </a:r>
            <a:r>
              <a:rPr lang="it-IT" sz="2800" dirty="0" err="1">
                <a:highlight>
                  <a:srgbClr val="FFFF00"/>
                </a:highlight>
                <a:latin typeface="Consolas" panose="020B0609020204030204" pitchFamily="49" charset="0"/>
              </a:rPr>
              <a:t>realm.Add</a:t>
            </a:r>
            <a:r>
              <a:rPr lang="it-IT" sz="2800" dirty="0">
                <a:highlight>
                  <a:srgbClr val="FFFF00"/>
                </a:highlight>
                <a:latin typeface="Consolas" panose="020B0609020204030204" pitchFamily="49" charset="0"/>
              </a:rPr>
              <a:t>(man));</a:t>
            </a:r>
          </a:p>
          <a:p>
            <a:pPr marL="0" indent="0">
              <a:buNone/>
            </a:pPr>
            <a:endParaRPr lang="it-IT" sz="2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sz="2800" dirty="0">
                <a:latin typeface="Consolas" panose="020B0609020204030204" pitchFamily="49" charset="0"/>
              </a:rPr>
              <a:t>People woman = </a:t>
            </a:r>
            <a:r>
              <a:rPr lang="it-IT" sz="2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it-IT" sz="2800" dirty="0">
                <a:latin typeface="Consolas" panose="020B0609020204030204" pitchFamily="49" charset="0"/>
              </a:rPr>
              <a:t> People() { </a:t>
            </a:r>
            <a:r>
              <a:rPr lang="it-IT" sz="2800" dirty="0" err="1">
                <a:latin typeface="Consolas" panose="020B0609020204030204" pitchFamily="49" charset="0"/>
              </a:rPr>
              <a:t>FirstName</a:t>
            </a:r>
            <a:r>
              <a:rPr lang="it-IT" sz="2800" dirty="0">
                <a:latin typeface="Consolas" panose="020B0609020204030204" pitchFamily="49" charset="0"/>
              </a:rPr>
              <a:t> = </a:t>
            </a:r>
            <a:r>
              <a:rPr lang="it-IT" sz="2800" dirty="0">
                <a:solidFill>
                  <a:srgbClr val="A31515"/>
                </a:solidFill>
                <a:latin typeface="Consolas" panose="020B0609020204030204" pitchFamily="49" charset="0"/>
              </a:rPr>
              <a:t>"Vale"</a:t>
            </a:r>
            <a:r>
              <a:rPr lang="it-IT" sz="2800" dirty="0">
                <a:latin typeface="Consolas" panose="020B0609020204030204" pitchFamily="49" charset="0"/>
              </a:rPr>
              <a:t>, Age = 43 };</a:t>
            </a:r>
          </a:p>
          <a:p>
            <a:pPr marL="0" indent="0">
              <a:buNone/>
            </a:pPr>
            <a:r>
              <a:rPr lang="it-IT" sz="2800" dirty="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using</a:t>
            </a:r>
            <a:r>
              <a:rPr lang="it-IT" sz="2800" dirty="0">
                <a:highlight>
                  <a:srgbClr val="FFFF00"/>
                </a:highlight>
                <a:latin typeface="Consolas" panose="020B0609020204030204" pitchFamily="49" charset="0"/>
              </a:rPr>
              <a:t> (</a:t>
            </a:r>
            <a:r>
              <a:rPr lang="it-IT" sz="2800" dirty="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var</a:t>
            </a:r>
            <a:r>
              <a:rPr lang="it-IT" sz="2800" dirty="0">
                <a:highlight>
                  <a:srgbClr val="FFFF00"/>
                </a:highlight>
                <a:latin typeface="Consolas" panose="020B0609020204030204" pitchFamily="49" charset="0"/>
              </a:rPr>
              <a:t> trans = </a:t>
            </a:r>
            <a:r>
              <a:rPr lang="it-IT" sz="2800" dirty="0" err="1">
                <a:highlight>
                  <a:srgbClr val="FFFF00"/>
                </a:highlight>
                <a:latin typeface="Consolas" panose="020B0609020204030204" pitchFamily="49" charset="0"/>
              </a:rPr>
              <a:t>realm.BeginWrite</a:t>
            </a:r>
            <a:r>
              <a:rPr lang="it-IT" sz="2800" dirty="0">
                <a:highlight>
                  <a:srgbClr val="FFFF00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it-IT" sz="2800" dirty="0"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it-IT" sz="2800" dirty="0">
                <a:latin typeface="Consolas" panose="020B0609020204030204" pitchFamily="49" charset="0"/>
              </a:rPr>
              <a:t>        </a:t>
            </a:r>
            <a:r>
              <a:rPr lang="it-IT" sz="2800" dirty="0" err="1">
                <a:latin typeface="Consolas" panose="020B0609020204030204" pitchFamily="49" charset="0"/>
              </a:rPr>
              <a:t>realm.Add</a:t>
            </a:r>
            <a:r>
              <a:rPr lang="it-IT" sz="2800" dirty="0">
                <a:latin typeface="Consolas" panose="020B0609020204030204" pitchFamily="49" charset="0"/>
              </a:rPr>
              <a:t>(woman);</a:t>
            </a:r>
          </a:p>
          <a:p>
            <a:pPr marL="0" indent="0">
              <a:buNone/>
            </a:pPr>
            <a:r>
              <a:rPr lang="it-IT" sz="2800" dirty="0">
                <a:latin typeface="Consolas" panose="020B0609020204030204" pitchFamily="49" charset="0"/>
              </a:rPr>
              <a:t>        </a:t>
            </a:r>
            <a:r>
              <a:rPr lang="it-IT" sz="2800" dirty="0" err="1">
                <a:highlight>
                  <a:srgbClr val="FFFF00"/>
                </a:highlight>
                <a:latin typeface="Consolas" panose="020B0609020204030204" pitchFamily="49" charset="0"/>
              </a:rPr>
              <a:t>trans.Commit</a:t>
            </a:r>
            <a:r>
              <a:rPr lang="it-IT" sz="2800" dirty="0"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it-IT" sz="2800" dirty="0">
                <a:latin typeface="Consolas" panose="020B0609020204030204" pitchFamily="49" charset="0"/>
              </a:rPr>
              <a:t>    }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208153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DB89-13E5-4214-8AFC-85C537F5D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340052"/>
            <a:ext cx="11369038" cy="942974"/>
          </a:xfrm>
        </p:spPr>
        <p:txBody>
          <a:bodyPr>
            <a:noAutofit/>
          </a:bodyPr>
          <a:lstStyle/>
          <a:p>
            <a:r>
              <a:rPr lang="en-US" sz="4400" dirty="0"/>
              <a:t>Update only inside Transactions (C#)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1F934-E315-49DA-9D93-6556B7A15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1" y="2076450"/>
            <a:ext cx="11369038" cy="453786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</a:rPr>
              <a:t>            </a:t>
            </a:r>
            <a:r>
              <a:rPr lang="it-IT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it-IT" dirty="0">
                <a:latin typeface="Consolas" panose="020B0609020204030204" pitchFamily="49" charset="0"/>
              </a:rPr>
              <a:t> (</a:t>
            </a:r>
            <a:r>
              <a:rPr lang="it-IT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it-IT" dirty="0">
                <a:latin typeface="Consolas" panose="020B0609020204030204" pitchFamily="49" charset="0"/>
              </a:rPr>
              <a:t> trans = </a:t>
            </a:r>
            <a:r>
              <a:rPr lang="it-IT" dirty="0" err="1">
                <a:latin typeface="Consolas" panose="020B0609020204030204" pitchFamily="49" charset="0"/>
              </a:rPr>
              <a:t>realm.BeginWrite</a:t>
            </a:r>
            <a:r>
              <a:rPr lang="it-IT" dirty="0"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</a:rPr>
              <a:t>            {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</a:rPr>
              <a:t>                </a:t>
            </a:r>
            <a:r>
              <a:rPr lang="it-IT" dirty="0" err="1">
                <a:highlight>
                  <a:srgbClr val="FFFF00"/>
                </a:highlight>
                <a:latin typeface="Consolas" panose="020B0609020204030204" pitchFamily="49" charset="0"/>
              </a:rPr>
              <a:t>woman.FirstName</a:t>
            </a:r>
            <a:r>
              <a:rPr lang="it-IT" dirty="0"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it-IT" dirty="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"Valentina"</a:t>
            </a:r>
            <a:r>
              <a:rPr lang="it-IT" dirty="0"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</a:rPr>
              <a:t>                </a:t>
            </a:r>
            <a:r>
              <a:rPr lang="it-IT" dirty="0" err="1">
                <a:latin typeface="Consolas" panose="020B0609020204030204" pitchFamily="49" charset="0"/>
              </a:rPr>
              <a:t>trans.Commit</a:t>
            </a:r>
            <a:r>
              <a:rPr lang="it-IT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</a:rPr>
              <a:t>            }</a:t>
            </a:r>
          </a:p>
          <a:p>
            <a:pPr marL="0" indent="0">
              <a:buNone/>
            </a:pP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            </a:t>
            </a:r>
            <a:r>
              <a:rPr lang="it-IT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it-IT" dirty="0">
                <a:latin typeface="Consolas" panose="020B0609020204030204" pitchFamily="49" charset="0"/>
              </a:rPr>
              <a:t> (</a:t>
            </a:r>
            <a:r>
              <a:rPr lang="it-IT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it-IT" dirty="0">
                <a:latin typeface="Consolas" panose="020B0609020204030204" pitchFamily="49" charset="0"/>
              </a:rPr>
              <a:t> trans = </a:t>
            </a:r>
            <a:r>
              <a:rPr lang="it-IT" dirty="0" err="1">
                <a:latin typeface="Consolas" panose="020B0609020204030204" pitchFamily="49" charset="0"/>
              </a:rPr>
              <a:t>realm.BeginWrite</a:t>
            </a:r>
            <a:r>
              <a:rPr lang="it-IT" dirty="0"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</a:rPr>
              <a:t>            {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</a:rPr>
              <a:t>                </a:t>
            </a:r>
            <a:r>
              <a:rPr lang="it-IT" dirty="0" err="1">
                <a:highlight>
                  <a:srgbClr val="FFFF00"/>
                </a:highlight>
                <a:latin typeface="Consolas" panose="020B0609020204030204" pitchFamily="49" charset="0"/>
              </a:rPr>
              <a:t>realm.Remove</a:t>
            </a:r>
            <a:r>
              <a:rPr lang="it-IT" dirty="0">
                <a:highlight>
                  <a:srgbClr val="FFFF00"/>
                </a:highlight>
                <a:latin typeface="Consolas" panose="020B0609020204030204" pitchFamily="49" charset="0"/>
              </a:rPr>
              <a:t>(man);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</a:rPr>
              <a:t>                </a:t>
            </a:r>
            <a:r>
              <a:rPr lang="it-IT" dirty="0" err="1">
                <a:latin typeface="Consolas" panose="020B0609020204030204" pitchFamily="49" charset="0"/>
              </a:rPr>
              <a:t>trans.Commit</a:t>
            </a:r>
            <a:r>
              <a:rPr lang="it-IT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</a:rPr>
              <a:t>            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5483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DB89-13E5-4214-8AFC-85C537F5D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1" y="111064"/>
            <a:ext cx="11369038" cy="942974"/>
          </a:xfrm>
        </p:spPr>
        <p:txBody>
          <a:bodyPr>
            <a:noAutofit/>
          </a:bodyPr>
          <a:lstStyle/>
          <a:p>
            <a:r>
              <a:rPr lang="en-US" sz="4400" dirty="0"/>
              <a:t>Update only inside Transactions (Java)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1F934-E315-49DA-9D93-6556B7A15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1" y="1188683"/>
            <a:ext cx="11600006" cy="5362946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it-IT" altLang="it-IT" sz="2400" i="1" dirty="0">
                <a:solidFill>
                  <a:srgbClr val="999988"/>
                </a:solidFill>
                <a:latin typeface="Menlo"/>
              </a:rPr>
              <a:t>// </a:t>
            </a:r>
            <a:r>
              <a:rPr lang="it-IT" altLang="it-IT" sz="2400" i="1" dirty="0" err="1">
                <a:solidFill>
                  <a:srgbClr val="999988"/>
                </a:solidFill>
                <a:latin typeface="Menlo"/>
              </a:rPr>
              <a:t>Persist</a:t>
            </a:r>
            <a:r>
              <a:rPr lang="it-IT" altLang="it-IT" sz="2400" i="1" dirty="0">
                <a:solidFill>
                  <a:srgbClr val="999988"/>
                </a:solidFill>
                <a:latin typeface="Menlo"/>
              </a:rPr>
              <a:t> </a:t>
            </a:r>
            <a:r>
              <a:rPr lang="it-IT" altLang="it-IT" sz="2400" i="1" dirty="0" err="1">
                <a:solidFill>
                  <a:srgbClr val="999988"/>
                </a:solidFill>
                <a:latin typeface="Menlo"/>
              </a:rPr>
              <a:t>your</a:t>
            </a:r>
            <a:r>
              <a:rPr lang="it-IT" altLang="it-IT" sz="2400" i="1" dirty="0">
                <a:solidFill>
                  <a:srgbClr val="999988"/>
                </a:solidFill>
                <a:latin typeface="Menlo"/>
              </a:rPr>
              <a:t> data in a </a:t>
            </a:r>
            <a:r>
              <a:rPr lang="it-IT" altLang="it-IT" sz="2400" i="1" dirty="0" err="1">
                <a:solidFill>
                  <a:srgbClr val="999988"/>
                </a:solidFill>
                <a:latin typeface="Menlo"/>
              </a:rPr>
              <a:t>transaction</a:t>
            </a:r>
            <a:r>
              <a:rPr lang="it-IT" altLang="it-IT" sz="2400" dirty="0">
                <a:solidFill>
                  <a:srgbClr val="333333"/>
                </a:solidFill>
                <a:latin typeface="Menlo"/>
              </a:rPr>
              <a:t> </a:t>
            </a:r>
          </a:p>
          <a:p>
            <a:pPr marL="0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it-IT" altLang="it-IT" sz="3600" dirty="0" err="1">
                <a:solidFill>
                  <a:srgbClr val="1C233F"/>
                </a:solidFill>
                <a:latin typeface="Arial" panose="020B0604020202020204" pitchFamily="34" charset="0"/>
              </a:rPr>
              <a:t>realm.</a:t>
            </a:r>
            <a:r>
              <a:rPr lang="it-IT" altLang="it-IT" sz="4800" dirty="0" err="1">
                <a:solidFill>
                  <a:srgbClr val="008080"/>
                </a:solidFill>
                <a:latin typeface="Menlo"/>
              </a:rPr>
              <a:t>beginTransaction</a:t>
            </a:r>
            <a:r>
              <a:rPr lang="it-IT" altLang="it-IT" sz="3600" dirty="0">
                <a:solidFill>
                  <a:srgbClr val="1C233F"/>
                </a:solidFill>
                <a:latin typeface="Arial" panose="020B0604020202020204" pitchFamily="34" charset="0"/>
              </a:rPr>
              <a:t>(); </a:t>
            </a:r>
          </a:p>
          <a:p>
            <a:pPr marL="0" lvl="0" indent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it-IT" altLang="it-IT" sz="3600" dirty="0" err="1">
                <a:solidFill>
                  <a:srgbClr val="1C233F"/>
                </a:solidFill>
                <a:latin typeface="Arial" panose="020B0604020202020204" pitchFamily="34" charset="0"/>
              </a:rPr>
              <a:t>final</a:t>
            </a:r>
            <a:r>
              <a:rPr lang="it-IT" altLang="it-IT" sz="3600" dirty="0">
                <a:solidFill>
                  <a:srgbClr val="1C233F"/>
                </a:solidFill>
                <a:latin typeface="Arial" panose="020B0604020202020204" pitchFamily="34" charset="0"/>
              </a:rPr>
              <a:t> Dog </a:t>
            </a:r>
            <a:r>
              <a:rPr lang="it-IT" altLang="it-IT" sz="3600" dirty="0" err="1">
                <a:solidFill>
                  <a:srgbClr val="1C233F"/>
                </a:solidFill>
                <a:latin typeface="Arial" panose="020B0604020202020204" pitchFamily="34" charset="0"/>
              </a:rPr>
              <a:t>managedDog</a:t>
            </a:r>
            <a:r>
              <a:rPr lang="it-IT" altLang="it-IT" sz="3600" dirty="0">
                <a:solidFill>
                  <a:srgbClr val="1C233F"/>
                </a:solidFill>
                <a:latin typeface="Arial" panose="020B0604020202020204" pitchFamily="34" charset="0"/>
              </a:rPr>
              <a:t> = </a:t>
            </a:r>
            <a:r>
              <a:rPr lang="it-IT" altLang="it-IT" sz="3600" dirty="0" err="1">
                <a:solidFill>
                  <a:srgbClr val="1C233F"/>
                </a:solidFill>
                <a:latin typeface="Arial" panose="020B0604020202020204" pitchFamily="34" charset="0"/>
              </a:rPr>
              <a:t>realm.</a:t>
            </a:r>
            <a:r>
              <a:rPr lang="it-IT" altLang="it-IT" sz="4800" dirty="0" err="1">
                <a:solidFill>
                  <a:srgbClr val="008080"/>
                </a:solidFill>
                <a:latin typeface="Menlo"/>
              </a:rPr>
              <a:t>copyToRealm</a:t>
            </a:r>
            <a:r>
              <a:rPr lang="it-IT" altLang="it-IT" sz="3600" dirty="0">
                <a:solidFill>
                  <a:srgbClr val="1C233F"/>
                </a:solidFill>
                <a:latin typeface="Arial" panose="020B0604020202020204" pitchFamily="34" charset="0"/>
              </a:rPr>
              <a:t>(dog);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it-IT" altLang="it-IT" sz="2400" dirty="0">
                <a:solidFill>
                  <a:srgbClr val="333333"/>
                </a:solidFill>
                <a:latin typeface="Menlo"/>
              </a:rPr>
              <a:t> </a:t>
            </a:r>
            <a:r>
              <a:rPr lang="it-IT" altLang="it-IT" sz="2400" i="1" dirty="0">
                <a:solidFill>
                  <a:srgbClr val="999988"/>
                </a:solidFill>
                <a:latin typeface="Menlo"/>
              </a:rPr>
              <a:t>// </a:t>
            </a:r>
            <a:r>
              <a:rPr lang="it-IT" altLang="it-IT" sz="2400" i="1" dirty="0" err="1">
                <a:solidFill>
                  <a:srgbClr val="999988"/>
                </a:solidFill>
                <a:latin typeface="Menlo"/>
              </a:rPr>
              <a:t>Persist</a:t>
            </a:r>
            <a:r>
              <a:rPr lang="it-IT" altLang="it-IT" sz="2400" i="1" dirty="0">
                <a:solidFill>
                  <a:srgbClr val="999988"/>
                </a:solidFill>
                <a:latin typeface="Menlo"/>
              </a:rPr>
              <a:t> </a:t>
            </a:r>
            <a:r>
              <a:rPr lang="it-IT" altLang="it-IT" sz="2400" i="1" dirty="0" err="1">
                <a:solidFill>
                  <a:srgbClr val="999988"/>
                </a:solidFill>
                <a:latin typeface="Menlo"/>
              </a:rPr>
              <a:t>unmanaged</a:t>
            </a:r>
            <a:r>
              <a:rPr lang="it-IT" altLang="it-IT" sz="2400" i="1" dirty="0">
                <a:solidFill>
                  <a:srgbClr val="999988"/>
                </a:solidFill>
                <a:latin typeface="Menlo"/>
              </a:rPr>
              <a:t> </a:t>
            </a:r>
            <a:r>
              <a:rPr lang="it-IT" altLang="it-IT" sz="2400" i="1" dirty="0" err="1">
                <a:solidFill>
                  <a:srgbClr val="999988"/>
                </a:solidFill>
                <a:latin typeface="Menlo"/>
              </a:rPr>
              <a:t>objects</a:t>
            </a:r>
            <a:r>
              <a:rPr lang="it-IT" altLang="it-IT" sz="2400" dirty="0">
                <a:solidFill>
                  <a:srgbClr val="333333"/>
                </a:solidFill>
                <a:latin typeface="Menlo"/>
              </a:rPr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it-IT" altLang="it-IT" sz="3600" dirty="0" err="1">
                <a:solidFill>
                  <a:srgbClr val="1C233F"/>
                </a:solidFill>
                <a:latin typeface="Arial" panose="020B0604020202020204" pitchFamily="34" charset="0"/>
              </a:rPr>
              <a:t>Person</a:t>
            </a:r>
            <a:r>
              <a:rPr lang="it-IT" altLang="it-IT" sz="3600" dirty="0">
                <a:solidFill>
                  <a:srgbClr val="1C233F"/>
                </a:solidFill>
                <a:latin typeface="Arial" panose="020B0604020202020204" pitchFamily="34" charset="0"/>
              </a:rPr>
              <a:t> </a:t>
            </a:r>
            <a:r>
              <a:rPr lang="it-IT" altLang="it-IT" sz="3600" dirty="0" err="1">
                <a:solidFill>
                  <a:srgbClr val="1C233F"/>
                </a:solidFill>
                <a:latin typeface="Arial" panose="020B0604020202020204" pitchFamily="34" charset="0"/>
              </a:rPr>
              <a:t>person</a:t>
            </a:r>
            <a:r>
              <a:rPr lang="it-IT" altLang="it-IT" sz="3600" dirty="0">
                <a:solidFill>
                  <a:srgbClr val="1C233F"/>
                </a:solidFill>
                <a:latin typeface="Arial" panose="020B0604020202020204" pitchFamily="34" charset="0"/>
              </a:rPr>
              <a:t> = </a:t>
            </a:r>
            <a:r>
              <a:rPr lang="it-IT" altLang="it-IT" sz="3600" dirty="0" err="1">
                <a:solidFill>
                  <a:srgbClr val="1C233F"/>
                </a:solidFill>
                <a:latin typeface="Arial" panose="020B0604020202020204" pitchFamily="34" charset="0"/>
              </a:rPr>
              <a:t>realm.</a:t>
            </a:r>
            <a:r>
              <a:rPr lang="it-IT" altLang="it-IT" sz="4800" dirty="0" err="1">
                <a:solidFill>
                  <a:srgbClr val="008080"/>
                </a:solidFill>
                <a:latin typeface="Menlo"/>
              </a:rPr>
              <a:t>createObject</a:t>
            </a:r>
            <a:r>
              <a:rPr lang="it-IT" altLang="it-IT" sz="3600" dirty="0">
                <a:solidFill>
                  <a:srgbClr val="1C233F"/>
                </a:solidFill>
                <a:latin typeface="Arial" panose="020B0604020202020204" pitchFamily="34" charset="0"/>
              </a:rPr>
              <a:t>(</a:t>
            </a:r>
            <a:r>
              <a:rPr lang="it-IT" altLang="it-IT" sz="3600" dirty="0" err="1">
                <a:solidFill>
                  <a:srgbClr val="1C233F"/>
                </a:solidFill>
                <a:latin typeface="Arial" panose="020B0604020202020204" pitchFamily="34" charset="0"/>
              </a:rPr>
              <a:t>Person.</a:t>
            </a:r>
            <a:r>
              <a:rPr lang="it-IT" altLang="it-IT" sz="4800" dirty="0" err="1">
                <a:solidFill>
                  <a:srgbClr val="008080"/>
                </a:solidFill>
                <a:latin typeface="Menlo"/>
              </a:rPr>
              <a:t>class</a:t>
            </a:r>
            <a:r>
              <a:rPr lang="it-IT" altLang="it-IT" sz="3600" dirty="0">
                <a:solidFill>
                  <a:srgbClr val="1C233F"/>
                </a:solidFill>
                <a:latin typeface="Arial" panose="020B0604020202020204" pitchFamily="34" charset="0"/>
              </a:rPr>
              <a:t>);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it-IT" altLang="it-IT" sz="2400" i="1" dirty="0">
                <a:solidFill>
                  <a:srgbClr val="999988"/>
                </a:solidFill>
                <a:latin typeface="Menlo"/>
              </a:rPr>
              <a:t>// Create </a:t>
            </a:r>
            <a:r>
              <a:rPr lang="it-IT" altLang="it-IT" sz="2400" i="1" dirty="0" err="1">
                <a:solidFill>
                  <a:srgbClr val="999988"/>
                </a:solidFill>
                <a:latin typeface="Menlo"/>
              </a:rPr>
              <a:t>managed</a:t>
            </a:r>
            <a:r>
              <a:rPr lang="it-IT" altLang="it-IT" sz="2400" i="1" dirty="0">
                <a:solidFill>
                  <a:srgbClr val="999988"/>
                </a:solidFill>
                <a:latin typeface="Menlo"/>
              </a:rPr>
              <a:t> </a:t>
            </a:r>
            <a:r>
              <a:rPr lang="it-IT" altLang="it-IT" sz="2400" i="1" dirty="0" err="1">
                <a:solidFill>
                  <a:srgbClr val="999988"/>
                </a:solidFill>
                <a:latin typeface="Menlo"/>
              </a:rPr>
              <a:t>objects</a:t>
            </a:r>
            <a:r>
              <a:rPr lang="it-IT" altLang="it-IT" sz="2400" i="1" dirty="0">
                <a:solidFill>
                  <a:srgbClr val="999988"/>
                </a:solidFill>
                <a:latin typeface="Menlo"/>
              </a:rPr>
              <a:t> </a:t>
            </a:r>
            <a:r>
              <a:rPr lang="it-IT" altLang="it-IT" sz="2400" i="1" dirty="0" err="1">
                <a:solidFill>
                  <a:srgbClr val="999988"/>
                </a:solidFill>
                <a:latin typeface="Menlo"/>
              </a:rPr>
              <a:t>directly</a:t>
            </a:r>
            <a:r>
              <a:rPr lang="it-IT" altLang="it-IT" sz="2400" dirty="0">
                <a:solidFill>
                  <a:srgbClr val="333333"/>
                </a:solidFill>
                <a:latin typeface="Menlo"/>
              </a:rPr>
              <a:t> </a:t>
            </a:r>
            <a:r>
              <a:rPr lang="it-IT" altLang="it-IT" sz="3600" dirty="0" err="1">
                <a:solidFill>
                  <a:srgbClr val="1C233F"/>
                </a:solidFill>
                <a:latin typeface="Arial" panose="020B0604020202020204" pitchFamily="34" charset="0"/>
              </a:rPr>
              <a:t>person.</a:t>
            </a:r>
            <a:r>
              <a:rPr lang="it-IT" altLang="it-IT" sz="4800" dirty="0" err="1">
                <a:solidFill>
                  <a:srgbClr val="008080"/>
                </a:solidFill>
                <a:latin typeface="Menlo"/>
              </a:rPr>
              <a:t>getDogs</a:t>
            </a:r>
            <a:r>
              <a:rPr lang="it-IT" altLang="it-IT" sz="3600" dirty="0">
                <a:solidFill>
                  <a:srgbClr val="1C233F"/>
                </a:solidFill>
                <a:latin typeface="Arial" panose="020B0604020202020204" pitchFamily="34" charset="0"/>
              </a:rPr>
              <a:t>().</a:t>
            </a:r>
            <a:r>
              <a:rPr lang="it-IT" altLang="it-IT" sz="4800" dirty="0" err="1">
                <a:solidFill>
                  <a:srgbClr val="008080"/>
                </a:solidFill>
                <a:latin typeface="Menlo"/>
              </a:rPr>
              <a:t>add</a:t>
            </a:r>
            <a:r>
              <a:rPr lang="it-IT" altLang="it-IT" sz="3600" dirty="0">
                <a:solidFill>
                  <a:srgbClr val="1C233F"/>
                </a:solidFill>
                <a:latin typeface="Arial" panose="020B0604020202020204" pitchFamily="34" charset="0"/>
              </a:rPr>
              <a:t>(</a:t>
            </a:r>
            <a:r>
              <a:rPr lang="it-IT" altLang="it-IT" sz="3600" dirty="0" err="1">
                <a:solidFill>
                  <a:srgbClr val="1C233F"/>
                </a:solidFill>
                <a:latin typeface="Arial" panose="020B0604020202020204" pitchFamily="34" charset="0"/>
              </a:rPr>
              <a:t>managedDog</a:t>
            </a:r>
            <a:r>
              <a:rPr lang="it-IT" altLang="it-IT" sz="3600" dirty="0">
                <a:solidFill>
                  <a:srgbClr val="1C233F"/>
                </a:solidFill>
                <a:latin typeface="Arial" panose="020B0604020202020204" pitchFamily="34" charset="0"/>
              </a:rPr>
              <a:t>); </a:t>
            </a:r>
            <a:r>
              <a:rPr lang="it-IT" altLang="it-IT" sz="3600" dirty="0" err="1">
                <a:solidFill>
                  <a:srgbClr val="1C233F"/>
                </a:solidFill>
                <a:latin typeface="Arial" panose="020B0604020202020204" pitchFamily="34" charset="0"/>
              </a:rPr>
              <a:t>realm.</a:t>
            </a:r>
            <a:r>
              <a:rPr lang="it-IT" altLang="it-IT" sz="4800" dirty="0" err="1">
                <a:solidFill>
                  <a:srgbClr val="008080"/>
                </a:solidFill>
                <a:latin typeface="Menlo"/>
              </a:rPr>
              <a:t>commitTransaction</a:t>
            </a:r>
            <a:r>
              <a:rPr lang="it-IT" altLang="it-IT" sz="3600" dirty="0">
                <a:solidFill>
                  <a:srgbClr val="1C233F"/>
                </a:solidFill>
                <a:latin typeface="Arial" panose="020B0604020202020204" pitchFamily="34" charset="0"/>
              </a:rPr>
              <a:t>(); </a:t>
            </a:r>
            <a:endParaRPr lang="it-IT" altLang="it-IT" sz="4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424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8F580-1B26-4BCD-B370-13A6DA62D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Realm 101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E91FF-D7D1-4ACA-A857-DC41D61FD1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Demo1</a:t>
            </a:r>
          </a:p>
        </p:txBody>
      </p:sp>
    </p:spTree>
    <p:extLst>
      <p:ext uri="{BB962C8B-B14F-4D97-AF65-F5344CB8AC3E}">
        <p14:creationId xmlns:p14="http://schemas.microsoft.com/office/powerpoint/2010/main" val="5217395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DB89-13E5-4214-8AFC-85C537F5D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283492"/>
            <a:ext cx="11369038" cy="942974"/>
          </a:xfrm>
        </p:spPr>
        <p:txBody>
          <a:bodyPr/>
          <a:lstStyle/>
          <a:p>
            <a:r>
              <a:rPr lang="en-US" dirty="0"/>
              <a:t>Configure Realm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1F934-E315-49DA-9D93-6556B7A15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 dirty="0" err="1"/>
              <a:t>Realm</a:t>
            </a:r>
            <a:r>
              <a:rPr lang="it-IT" dirty="0"/>
              <a:t> </a:t>
            </a:r>
            <a:r>
              <a:rPr lang="it-IT" dirty="0" err="1"/>
              <a:t>persists</a:t>
            </a:r>
            <a:r>
              <a:rPr lang="it-IT" dirty="0"/>
              <a:t> (by default)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classes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derive </a:t>
            </a:r>
            <a:r>
              <a:rPr lang="it-IT" dirty="0" err="1"/>
              <a:t>fron</a:t>
            </a:r>
            <a:r>
              <a:rPr lang="it-IT" dirty="0"/>
              <a:t> </a:t>
            </a:r>
            <a:r>
              <a:rPr lang="it-IT" dirty="0" err="1"/>
              <a:t>RealmObject</a:t>
            </a:r>
            <a:endParaRPr lang="it-IT" dirty="0"/>
          </a:p>
          <a:p>
            <a:pPr marL="0" indent="0" algn="ctr">
              <a:buNone/>
            </a:pPr>
            <a:r>
              <a:rPr lang="it-IT" b="1" dirty="0">
                <a:solidFill>
                  <a:srgbClr val="FF0000"/>
                </a:solidFill>
              </a:rPr>
              <a:t>(The model </a:t>
            </a:r>
            <a:r>
              <a:rPr lang="it-IT" b="1" dirty="0" err="1">
                <a:solidFill>
                  <a:srgbClr val="FF0000"/>
                </a:solidFill>
              </a:rPr>
              <a:t>is</a:t>
            </a:r>
            <a:r>
              <a:rPr lang="it-IT" b="1" dirty="0">
                <a:solidFill>
                  <a:srgbClr val="FF0000"/>
                </a:solidFill>
              </a:rPr>
              <a:t> the schema)</a:t>
            </a:r>
            <a:endParaRPr lang="it-IT" dirty="0"/>
          </a:p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choose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class</a:t>
            </a:r>
            <a:r>
              <a:rPr lang="it-IT" dirty="0"/>
              <a:t> to </a:t>
            </a:r>
            <a:r>
              <a:rPr lang="it-IT" dirty="0" err="1"/>
              <a:t>pesist</a:t>
            </a:r>
            <a:endParaRPr lang="it-IT" dirty="0"/>
          </a:p>
          <a:p>
            <a:endParaRPr lang="it-IT" dirty="0"/>
          </a:p>
          <a:p>
            <a:pPr marL="0" indent="0">
              <a:buNone/>
            </a:pPr>
            <a:r>
              <a:rPr lang="it-IT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it-IT" sz="2800" dirty="0">
                <a:latin typeface="Consolas" panose="020B0609020204030204" pitchFamily="49" charset="0"/>
              </a:rPr>
              <a:t> </a:t>
            </a:r>
            <a:r>
              <a:rPr lang="it-IT" sz="2800" dirty="0" err="1">
                <a:latin typeface="Consolas" panose="020B0609020204030204" pitchFamily="49" charset="0"/>
              </a:rPr>
              <a:t>config</a:t>
            </a:r>
            <a:r>
              <a:rPr lang="it-IT" sz="2800" dirty="0">
                <a:latin typeface="Consolas" panose="020B0609020204030204" pitchFamily="49" charset="0"/>
              </a:rPr>
              <a:t> = </a:t>
            </a:r>
            <a:r>
              <a:rPr lang="it-IT" sz="2800" dirty="0">
                <a:solidFill>
                  <a:srgbClr val="0000FF"/>
                </a:solidFill>
                <a:latin typeface="Consolas" panose="020B0609020204030204" pitchFamily="49" charset="0"/>
              </a:rPr>
              <a:t>new </a:t>
            </a:r>
            <a:r>
              <a:rPr lang="it-IT" sz="2800" dirty="0" err="1">
                <a:highlight>
                  <a:srgbClr val="FFFF00"/>
                </a:highlight>
                <a:latin typeface="Consolas" panose="020B0609020204030204" pitchFamily="49" charset="0"/>
              </a:rPr>
              <a:t>RealmConfiguration</a:t>
            </a:r>
            <a:r>
              <a:rPr lang="it-IT" sz="2800" dirty="0">
                <a:latin typeface="Consolas" panose="020B0609020204030204" pitchFamily="49" charset="0"/>
              </a:rPr>
              <a:t>(</a:t>
            </a:r>
            <a:r>
              <a:rPr lang="it-IT" sz="2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it-IT" sz="2800" dirty="0" err="1">
                <a:solidFill>
                  <a:srgbClr val="A31515"/>
                </a:solidFill>
                <a:latin typeface="Consolas" panose="020B0609020204030204" pitchFamily="49" charset="0"/>
              </a:rPr>
              <a:t>RealmWithOneClass.realm</a:t>
            </a:r>
            <a:r>
              <a:rPr lang="it-IT" sz="2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it-IT" sz="2800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it-IT" sz="2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sz="2800" dirty="0" err="1">
                <a:latin typeface="Consolas" panose="020B0609020204030204" pitchFamily="49" charset="0"/>
              </a:rPr>
              <a:t>config.</a:t>
            </a:r>
            <a:r>
              <a:rPr lang="it-IT" sz="2800" dirty="0" err="1">
                <a:highlight>
                  <a:srgbClr val="FFFF00"/>
                </a:highlight>
                <a:latin typeface="Consolas" panose="020B0609020204030204" pitchFamily="49" charset="0"/>
              </a:rPr>
              <a:t>ObjectClasses</a:t>
            </a:r>
            <a:r>
              <a:rPr lang="it-IT" sz="2800" dirty="0">
                <a:latin typeface="Consolas" panose="020B0609020204030204" pitchFamily="49" charset="0"/>
              </a:rPr>
              <a:t> = </a:t>
            </a:r>
            <a:r>
              <a:rPr lang="it-IT" sz="2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it-IT" sz="2800" dirty="0">
                <a:latin typeface="Consolas" panose="020B0609020204030204" pitchFamily="49" charset="0"/>
              </a:rPr>
              <a:t>[] { </a:t>
            </a:r>
            <a:r>
              <a:rPr lang="it-IT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it-IT" sz="2800" dirty="0">
                <a:latin typeface="Consolas" panose="020B0609020204030204" pitchFamily="49" charset="0"/>
              </a:rPr>
              <a:t>(People) };</a:t>
            </a:r>
          </a:p>
          <a:p>
            <a:pPr marL="0" indent="0">
              <a:buNone/>
            </a:pPr>
            <a:endParaRPr lang="it-IT" sz="2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it-IT" sz="2800" dirty="0">
                <a:latin typeface="Consolas" panose="020B0609020204030204" pitchFamily="49" charset="0"/>
              </a:rPr>
              <a:t> </a:t>
            </a:r>
            <a:r>
              <a:rPr lang="it-IT" sz="2800" dirty="0" err="1">
                <a:latin typeface="Consolas" panose="020B0609020204030204" pitchFamily="49" charset="0"/>
              </a:rPr>
              <a:t>realm</a:t>
            </a:r>
            <a:r>
              <a:rPr lang="it-IT" sz="2800" dirty="0">
                <a:latin typeface="Consolas" panose="020B0609020204030204" pitchFamily="49" charset="0"/>
              </a:rPr>
              <a:t> = </a:t>
            </a:r>
            <a:r>
              <a:rPr lang="it-IT" sz="2800" dirty="0" err="1">
                <a:latin typeface="Consolas" panose="020B0609020204030204" pitchFamily="49" charset="0"/>
              </a:rPr>
              <a:t>Realm.GetInstance</a:t>
            </a:r>
            <a:r>
              <a:rPr lang="it-IT" sz="2800" dirty="0">
                <a:latin typeface="Consolas" panose="020B0609020204030204" pitchFamily="49" charset="0"/>
              </a:rPr>
              <a:t>(</a:t>
            </a:r>
            <a:r>
              <a:rPr lang="it-IT" sz="2800" dirty="0" err="1">
                <a:highlight>
                  <a:srgbClr val="FFFF00"/>
                </a:highlight>
                <a:latin typeface="Consolas" panose="020B0609020204030204" pitchFamily="49" charset="0"/>
              </a:rPr>
              <a:t>config</a:t>
            </a:r>
            <a:r>
              <a:rPr lang="it-IT" sz="2800" dirty="0"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3083168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8F580-1B26-4BCD-B370-13A6DA62D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Config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E91FF-D7D1-4ACA-A857-DC41D61FD1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Demo2</a:t>
            </a:r>
          </a:p>
        </p:txBody>
      </p:sp>
    </p:spTree>
    <p:extLst>
      <p:ext uri="{BB962C8B-B14F-4D97-AF65-F5344CB8AC3E}">
        <p14:creationId xmlns:p14="http://schemas.microsoft.com/office/powerpoint/2010/main" val="458128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DB89-13E5-4214-8AFC-85C537F5D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226930"/>
            <a:ext cx="11369038" cy="942974"/>
          </a:xfrm>
        </p:spPr>
        <p:txBody>
          <a:bodyPr/>
          <a:lstStyle/>
          <a:p>
            <a:r>
              <a:rPr lang="en-US" dirty="0"/>
              <a:t>Database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1F934-E315-49DA-9D93-6556B7A15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sz="4000" dirty="0"/>
              <a:t>"</a:t>
            </a:r>
            <a:r>
              <a:rPr lang="it-IT" sz="4000" dirty="0" err="1"/>
              <a:t>Linq</a:t>
            </a:r>
            <a:r>
              <a:rPr lang="it-IT" sz="4000" dirty="0"/>
              <a:t> to </a:t>
            </a:r>
            <a:r>
              <a:rPr lang="it-IT" sz="4000" dirty="0" err="1"/>
              <a:t>Realm</a:t>
            </a:r>
            <a:r>
              <a:rPr lang="it-IT" sz="4000" dirty="0"/>
              <a:t>"</a:t>
            </a:r>
          </a:p>
          <a:p>
            <a:r>
              <a:rPr lang="it-IT" sz="3300" dirty="0" err="1"/>
              <a:t>Not-supported</a:t>
            </a:r>
            <a:r>
              <a:rPr lang="it-IT" sz="3300" dirty="0"/>
              <a:t> </a:t>
            </a:r>
            <a:r>
              <a:rPr lang="it-IT" sz="3300" dirty="0" err="1"/>
              <a:t>operators</a:t>
            </a:r>
            <a:endParaRPr lang="it-IT" sz="3300" dirty="0"/>
          </a:p>
          <a:p>
            <a:pPr lvl="1"/>
            <a:r>
              <a:rPr lang="it-IT" sz="2900" dirty="0" err="1"/>
              <a:t>GroupBy</a:t>
            </a:r>
            <a:r>
              <a:rPr lang="it-IT" sz="2900" dirty="0"/>
              <a:t> </a:t>
            </a:r>
          </a:p>
          <a:p>
            <a:pPr lvl="1"/>
            <a:r>
              <a:rPr lang="it-IT" sz="2900" dirty="0" err="1"/>
              <a:t>Distinct</a:t>
            </a:r>
            <a:r>
              <a:rPr lang="it-IT" sz="2900" dirty="0"/>
              <a:t>, Union, </a:t>
            </a:r>
            <a:r>
              <a:rPr lang="it-IT" sz="2900" dirty="0" err="1"/>
              <a:t>Intersect</a:t>
            </a:r>
            <a:r>
              <a:rPr lang="it-IT" sz="2900" dirty="0"/>
              <a:t>, </a:t>
            </a:r>
            <a:r>
              <a:rPr lang="it-IT" sz="2900" dirty="0" err="1"/>
              <a:t>Except</a:t>
            </a:r>
            <a:r>
              <a:rPr lang="it-IT" sz="2900" dirty="0"/>
              <a:t> </a:t>
            </a:r>
          </a:p>
          <a:p>
            <a:pPr lvl="1"/>
            <a:r>
              <a:rPr lang="it-IT" sz="2900" dirty="0" err="1"/>
              <a:t>LongCount</a:t>
            </a:r>
            <a:r>
              <a:rPr lang="it-IT" sz="2900" dirty="0"/>
              <a:t>, Sum, </a:t>
            </a:r>
            <a:r>
              <a:rPr lang="it-IT" sz="2900" dirty="0" err="1"/>
              <a:t>Min</a:t>
            </a:r>
            <a:r>
              <a:rPr lang="it-IT" sz="2900" dirty="0"/>
              <a:t>, Max, </a:t>
            </a:r>
            <a:r>
              <a:rPr lang="it-IT" sz="2900" dirty="0" err="1"/>
              <a:t>Average</a:t>
            </a:r>
            <a:endParaRPr lang="it-IT" sz="2900" dirty="0"/>
          </a:p>
          <a:p>
            <a:pPr lvl="1"/>
            <a:r>
              <a:rPr lang="it-IT" sz="2900" dirty="0"/>
              <a:t>Take, </a:t>
            </a:r>
            <a:r>
              <a:rPr lang="it-IT" sz="2900" dirty="0" err="1"/>
              <a:t>Skip</a:t>
            </a:r>
            <a:r>
              <a:rPr lang="it-IT" sz="2900" dirty="0"/>
              <a:t>, </a:t>
            </a:r>
            <a:r>
              <a:rPr lang="it-IT" sz="2900" dirty="0" err="1"/>
              <a:t>TakeWhile</a:t>
            </a:r>
            <a:r>
              <a:rPr lang="it-IT" sz="2900" dirty="0"/>
              <a:t>, </a:t>
            </a:r>
            <a:r>
              <a:rPr lang="it-IT" sz="2900" dirty="0" err="1"/>
              <a:t>SkipWhile</a:t>
            </a:r>
            <a:endParaRPr lang="it-IT" sz="2900" dirty="0"/>
          </a:p>
          <a:p>
            <a:pPr lvl="1"/>
            <a:r>
              <a:rPr lang="it-IT" sz="2900" dirty="0" err="1"/>
              <a:t>SelectMany</a:t>
            </a:r>
            <a:r>
              <a:rPr lang="it-IT" sz="2900" dirty="0"/>
              <a:t> </a:t>
            </a:r>
          </a:p>
          <a:p>
            <a:pPr lvl="1"/>
            <a:r>
              <a:rPr lang="it-IT" sz="2900" dirty="0" err="1"/>
              <a:t>Concat</a:t>
            </a:r>
            <a:r>
              <a:rPr lang="it-IT" sz="2900" dirty="0"/>
              <a:t> </a:t>
            </a:r>
          </a:p>
          <a:p>
            <a:pPr lvl="1"/>
            <a:r>
              <a:rPr lang="it-IT" sz="2900" dirty="0"/>
              <a:t>Join , </a:t>
            </a:r>
            <a:r>
              <a:rPr lang="it-IT" sz="2900" dirty="0" err="1"/>
              <a:t>GroupJoin</a:t>
            </a:r>
            <a:r>
              <a:rPr lang="it-IT" sz="29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88225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DB89-13E5-4214-8AFC-85C537F5D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1F934-E315-49DA-9D93-6556B7A15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709" y="981075"/>
            <a:ext cx="11369038" cy="423290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it-IT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latin typeface="Consolas" panose="020B0609020204030204" pitchFamily="49" charset="0"/>
              </a:rPr>
              <a:t>all</a:t>
            </a:r>
            <a:r>
              <a:rPr lang="it-IT" dirty="0">
                <a:latin typeface="Consolas" panose="020B0609020204030204" pitchFamily="49" charset="0"/>
              </a:rPr>
              <a:t> = </a:t>
            </a:r>
            <a:r>
              <a:rPr lang="it-IT" dirty="0" err="1">
                <a:latin typeface="Consolas" panose="020B0609020204030204" pitchFamily="49" charset="0"/>
              </a:rPr>
              <a:t>realm.</a:t>
            </a:r>
            <a:r>
              <a:rPr lang="it-IT" dirty="0" err="1">
                <a:highlight>
                  <a:srgbClr val="FFFF00"/>
                </a:highlight>
                <a:latin typeface="Consolas" panose="020B0609020204030204" pitchFamily="49" charset="0"/>
              </a:rPr>
              <a:t>All</a:t>
            </a:r>
            <a:r>
              <a:rPr lang="it-IT" dirty="0">
                <a:highlight>
                  <a:srgbClr val="FFFF00"/>
                </a:highlight>
                <a:latin typeface="Consolas" panose="020B0609020204030204" pitchFamily="49" charset="0"/>
              </a:rPr>
              <a:t>&lt;People&gt;</a:t>
            </a:r>
            <a:r>
              <a:rPr lang="it-IT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it-IT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latin typeface="Consolas" panose="020B0609020204030204" pitchFamily="49" charset="0"/>
              </a:rPr>
              <a:t>allDynamic</a:t>
            </a:r>
            <a:r>
              <a:rPr lang="it-IT" dirty="0">
                <a:latin typeface="Consolas" panose="020B0609020204030204" pitchFamily="49" charset="0"/>
              </a:rPr>
              <a:t> = </a:t>
            </a:r>
            <a:r>
              <a:rPr lang="it-IT" dirty="0" err="1">
                <a:latin typeface="Consolas" panose="020B0609020204030204" pitchFamily="49" charset="0"/>
              </a:rPr>
              <a:t>realm.</a:t>
            </a:r>
            <a:r>
              <a:rPr lang="it-IT" dirty="0" err="1">
                <a:highlight>
                  <a:srgbClr val="FFFF00"/>
                </a:highlight>
                <a:latin typeface="Consolas" panose="020B0609020204030204" pitchFamily="49" charset="0"/>
              </a:rPr>
              <a:t>All</a:t>
            </a:r>
            <a:r>
              <a:rPr lang="it-IT" dirty="0">
                <a:highlight>
                  <a:srgbClr val="FFFF00"/>
                </a:highlight>
                <a:latin typeface="Consolas" panose="020B0609020204030204" pitchFamily="49" charset="0"/>
              </a:rPr>
              <a:t>("People")</a:t>
            </a:r>
            <a:r>
              <a:rPr lang="it-IT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it-IT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it-IT" dirty="0">
                <a:latin typeface="Consolas" panose="020B0609020204030204" pitchFamily="49" charset="0"/>
              </a:rPr>
              <a:t> more50 = </a:t>
            </a:r>
            <a:r>
              <a:rPr lang="it-IT" dirty="0" err="1">
                <a:latin typeface="Consolas" panose="020B0609020204030204" pitchFamily="49" charset="0"/>
              </a:rPr>
              <a:t>realm.All</a:t>
            </a:r>
            <a:r>
              <a:rPr lang="it-IT" dirty="0">
                <a:latin typeface="Consolas" panose="020B0609020204030204" pitchFamily="49" charset="0"/>
              </a:rPr>
              <a:t>&lt;People&gt;().</a:t>
            </a:r>
            <a:r>
              <a:rPr lang="it-IT" dirty="0" err="1">
                <a:latin typeface="Consolas" panose="020B0609020204030204" pitchFamily="49" charset="0"/>
              </a:rPr>
              <a:t>Where</a:t>
            </a:r>
            <a:r>
              <a:rPr lang="it-IT" dirty="0">
                <a:latin typeface="Consolas" panose="020B0609020204030204" pitchFamily="49" charset="0"/>
              </a:rPr>
              <a:t>(p =&gt; </a:t>
            </a:r>
            <a:r>
              <a:rPr lang="it-IT" dirty="0" err="1">
                <a:latin typeface="Consolas" panose="020B0609020204030204" pitchFamily="49" charset="0"/>
              </a:rPr>
              <a:t>p.Age</a:t>
            </a:r>
            <a:r>
              <a:rPr lang="it-IT" dirty="0">
                <a:latin typeface="Consolas" panose="020B0609020204030204" pitchFamily="49" charset="0"/>
              </a:rPr>
              <a:t> &gt; 50);</a:t>
            </a:r>
          </a:p>
          <a:p>
            <a:pPr marL="0" indent="0">
              <a:buNone/>
            </a:pPr>
            <a:endParaRPr lang="it-IT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it-IT" dirty="0">
                <a:latin typeface="Consolas" panose="020B0609020204030204" pitchFamily="49" charset="0"/>
              </a:rPr>
              <a:t> more50OrderByAge = </a:t>
            </a:r>
            <a:r>
              <a:rPr lang="it-IT" dirty="0" err="1">
                <a:latin typeface="Consolas" panose="020B0609020204030204" pitchFamily="49" charset="0"/>
              </a:rPr>
              <a:t>realm.All</a:t>
            </a:r>
            <a:r>
              <a:rPr lang="it-IT" dirty="0">
                <a:latin typeface="Consolas" panose="020B0609020204030204" pitchFamily="49" charset="0"/>
              </a:rPr>
              <a:t>&lt;People&gt;()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</a:rPr>
              <a:t>                       .</a:t>
            </a:r>
            <a:r>
              <a:rPr lang="it-IT" dirty="0" err="1">
                <a:latin typeface="Consolas" panose="020B0609020204030204" pitchFamily="49" charset="0"/>
              </a:rPr>
              <a:t>Where</a:t>
            </a:r>
            <a:r>
              <a:rPr lang="it-IT" dirty="0">
                <a:latin typeface="Consolas" panose="020B0609020204030204" pitchFamily="49" charset="0"/>
              </a:rPr>
              <a:t>(</a:t>
            </a:r>
            <a:r>
              <a:rPr lang="it-IT" dirty="0" err="1">
                <a:latin typeface="Consolas" panose="020B0609020204030204" pitchFamily="49" charset="0"/>
              </a:rPr>
              <a:t>p</a:t>
            </a:r>
            <a:r>
              <a:rPr lang="it-IT" dirty="0">
                <a:latin typeface="Consolas" panose="020B0609020204030204" pitchFamily="49" charset="0"/>
              </a:rPr>
              <a:t> =&gt; </a:t>
            </a:r>
            <a:r>
              <a:rPr lang="it-IT" dirty="0" err="1">
                <a:latin typeface="Consolas" panose="020B0609020204030204" pitchFamily="49" charset="0"/>
              </a:rPr>
              <a:t>p.Age</a:t>
            </a:r>
            <a:r>
              <a:rPr lang="it-IT" dirty="0">
                <a:latin typeface="Consolas" panose="020B0609020204030204" pitchFamily="49" charset="0"/>
              </a:rPr>
              <a:t> &gt; 50)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</a:rPr>
              <a:t>                       .</a:t>
            </a:r>
            <a:r>
              <a:rPr lang="it-IT" dirty="0" err="1">
                <a:latin typeface="Consolas" panose="020B0609020204030204" pitchFamily="49" charset="0"/>
              </a:rPr>
              <a:t>OrderBy</a:t>
            </a:r>
            <a:r>
              <a:rPr lang="it-IT" dirty="0">
                <a:latin typeface="Consolas" panose="020B0609020204030204" pitchFamily="49" charset="0"/>
              </a:rPr>
              <a:t>(</a:t>
            </a:r>
            <a:r>
              <a:rPr lang="it-IT" dirty="0" err="1">
                <a:latin typeface="Consolas" panose="020B0609020204030204" pitchFamily="49" charset="0"/>
              </a:rPr>
              <a:t>p</a:t>
            </a:r>
            <a:r>
              <a:rPr lang="it-IT" dirty="0">
                <a:latin typeface="Consolas" panose="020B0609020204030204" pitchFamily="49" charset="0"/>
              </a:rPr>
              <a:t>=&gt;</a:t>
            </a:r>
            <a:r>
              <a:rPr lang="it-IT" dirty="0" err="1">
                <a:latin typeface="Consolas" panose="020B0609020204030204" pitchFamily="49" charset="0"/>
              </a:rPr>
              <a:t>p.Age</a:t>
            </a:r>
            <a:r>
              <a:rPr lang="it-IT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13A0106-87E3-6149-B794-7A487F487B4A}"/>
              </a:ext>
            </a:extLst>
          </p:cNvPr>
          <p:cNvSpPr txBox="1">
            <a:spLocks/>
          </p:cNvSpPr>
          <p:nvPr/>
        </p:nvSpPr>
        <p:spPr>
          <a:xfrm>
            <a:off x="426721" y="77154"/>
            <a:ext cx="11369038" cy="942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Database Query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2BD2711A-E062-4F03-A75A-AC61C832C153}"/>
              </a:ext>
            </a:extLst>
          </p:cNvPr>
          <p:cNvSpPr/>
          <p:nvPr/>
        </p:nvSpPr>
        <p:spPr>
          <a:xfrm>
            <a:off x="281626" y="5914541"/>
            <a:ext cx="117912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2800" dirty="0">
                <a:solidFill>
                  <a:srgbClr val="1C233F"/>
                </a:solidFill>
                <a:latin typeface="Arial" panose="020B0604020202020204" pitchFamily="34" charset="0"/>
              </a:rPr>
              <a:t>People</a:t>
            </a:r>
            <a:r>
              <a:rPr lang="it-IT" altLang="it-IT" sz="2800" dirty="0">
                <a:solidFill>
                  <a:srgbClr val="333333"/>
                </a:solidFill>
                <a:latin typeface="Menlo"/>
              </a:rPr>
              <a:t> </a:t>
            </a:r>
            <a:r>
              <a:rPr lang="it-IT" altLang="it-IT" sz="2800" dirty="0" err="1">
                <a:solidFill>
                  <a:srgbClr val="1C233F"/>
                </a:solidFill>
                <a:latin typeface="Arial" panose="020B0604020202020204" pitchFamily="34" charset="0"/>
              </a:rPr>
              <a:t>myFriend</a:t>
            </a:r>
            <a:r>
              <a:rPr lang="it-IT" altLang="it-IT" sz="2800" dirty="0">
                <a:solidFill>
                  <a:srgbClr val="333333"/>
                </a:solidFill>
                <a:latin typeface="Menlo"/>
              </a:rPr>
              <a:t> </a:t>
            </a:r>
            <a:r>
              <a:rPr lang="it-IT" altLang="it-IT" sz="2800" b="1" dirty="0">
                <a:solidFill>
                  <a:srgbClr val="000000"/>
                </a:solidFill>
                <a:latin typeface="Arial" panose="020B0604020202020204" pitchFamily="34" charset="0"/>
              </a:rPr>
              <a:t>=</a:t>
            </a:r>
            <a:r>
              <a:rPr lang="it-IT" altLang="it-IT" sz="2800" dirty="0">
                <a:solidFill>
                  <a:srgbClr val="333333"/>
                </a:solidFill>
                <a:latin typeface="Menlo"/>
              </a:rPr>
              <a:t> </a:t>
            </a:r>
            <a:r>
              <a:rPr lang="it-IT" altLang="it-IT" sz="2800" dirty="0" err="1">
                <a:solidFill>
                  <a:srgbClr val="1C233F"/>
                </a:solidFill>
                <a:latin typeface="Arial" panose="020B0604020202020204" pitchFamily="34" charset="0"/>
              </a:rPr>
              <a:t>realm</a:t>
            </a:r>
            <a:r>
              <a:rPr lang="it-IT" altLang="it-IT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r>
              <a:rPr lang="it-IT" altLang="it-IT" sz="2800" dirty="0" err="1">
                <a:solidFill>
                  <a:srgbClr val="008080"/>
                </a:solidFill>
                <a:latin typeface="Menlo"/>
              </a:rPr>
              <a:t>where</a:t>
            </a:r>
            <a:r>
              <a:rPr lang="it-IT" altLang="it-IT" sz="2800" b="1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it-IT" altLang="it-IT" sz="2800" dirty="0" err="1">
                <a:solidFill>
                  <a:srgbClr val="1C233F"/>
                </a:solidFill>
                <a:latin typeface="Arial" panose="020B0604020202020204" pitchFamily="34" charset="0"/>
              </a:rPr>
              <a:t>People</a:t>
            </a:r>
            <a:r>
              <a:rPr lang="it-IT" altLang="it-IT" sz="2800" b="1" dirty="0" err="1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r>
              <a:rPr lang="it-IT" altLang="it-IT" sz="2800" dirty="0" err="1">
                <a:solidFill>
                  <a:srgbClr val="008080"/>
                </a:solidFill>
                <a:latin typeface="Menlo"/>
              </a:rPr>
              <a:t>class</a:t>
            </a:r>
            <a:r>
              <a:rPr lang="it-IT" altLang="it-IT" sz="2800" b="1" dirty="0">
                <a:solidFill>
                  <a:srgbClr val="000000"/>
                </a:solidFill>
                <a:latin typeface="Arial" panose="020B0604020202020204" pitchFamily="34" charset="0"/>
              </a:rPr>
              <a:t>).</a:t>
            </a:r>
            <a:r>
              <a:rPr lang="it-IT" altLang="it-IT" sz="2800" dirty="0" err="1">
                <a:solidFill>
                  <a:srgbClr val="008080"/>
                </a:solidFill>
                <a:latin typeface="Menlo"/>
              </a:rPr>
              <a:t>equalTo</a:t>
            </a:r>
            <a:r>
              <a:rPr lang="it-IT" altLang="it-IT" sz="2800" b="1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it-IT" altLang="it-IT" sz="2800" dirty="0">
                <a:solidFill>
                  <a:srgbClr val="D01040"/>
                </a:solidFill>
                <a:latin typeface="Menlo"/>
              </a:rPr>
              <a:t>"</a:t>
            </a:r>
            <a:r>
              <a:rPr lang="it-IT" altLang="it-IT" sz="2800" dirty="0" err="1">
                <a:solidFill>
                  <a:srgbClr val="D01040"/>
                </a:solidFill>
                <a:latin typeface="Menlo"/>
              </a:rPr>
              <a:t>age</a:t>
            </a:r>
            <a:r>
              <a:rPr lang="it-IT" altLang="it-IT" sz="2800" dirty="0">
                <a:solidFill>
                  <a:srgbClr val="D01040"/>
                </a:solidFill>
                <a:latin typeface="Menlo"/>
              </a:rPr>
              <a:t>"</a:t>
            </a:r>
            <a:r>
              <a:rPr lang="it-IT" altLang="it-IT" sz="2800" b="1" dirty="0">
                <a:solidFill>
                  <a:srgbClr val="000000"/>
                </a:solidFill>
                <a:latin typeface="Arial" panose="020B0604020202020204" pitchFamily="34" charset="0"/>
              </a:rPr>
              <a:t>,</a:t>
            </a:r>
            <a:r>
              <a:rPr lang="it-IT" altLang="it-IT" sz="2800" dirty="0">
                <a:solidFill>
                  <a:srgbClr val="333333"/>
                </a:solidFill>
                <a:latin typeface="Menlo"/>
              </a:rPr>
              <a:t> </a:t>
            </a:r>
            <a:r>
              <a:rPr lang="it-IT" altLang="it-IT" sz="2800" dirty="0">
                <a:solidFill>
                  <a:srgbClr val="009999"/>
                </a:solidFill>
                <a:latin typeface="Menlo"/>
              </a:rPr>
              <a:t>50</a:t>
            </a:r>
            <a:r>
              <a:rPr lang="it-IT" altLang="it-IT" sz="2800" b="1" dirty="0">
                <a:solidFill>
                  <a:srgbClr val="000000"/>
                </a:solidFill>
                <a:latin typeface="Arial" panose="020B0604020202020204" pitchFamily="34" charset="0"/>
              </a:rPr>
              <a:t>).</a:t>
            </a:r>
            <a:r>
              <a:rPr lang="it-IT" altLang="it-IT" sz="2800" dirty="0" err="1">
                <a:solidFill>
                  <a:srgbClr val="008080"/>
                </a:solidFill>
                <a:latin typeface="Menlo"/>
              </a:rPr>
              <a:t>findFirst</a:t>
            </a:r>
            <a:r>
              <a:rPr lang="it-IT" altLang="it-IT" sz="2800" b="1" dirty="0">
                <a:solidFill>
                  <a:srgbClr val="000000"/>
                </a:solidFill>
                <a:latin typeface="Arial" panose="020B0604020202020204" pitchFamily="34" charset="0"/>
              </a:rPr>
              <a:t>();</a:t>
            </a:r>
            <a:endParaRPr lang="it-IT" altLang="it-IT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279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2BB9E46E-62CC-0646-94A1-F03BE79C94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04" b="9572"/>
          <a:stretch/>
        </p:blipFill>
        <p:spPr>
          <a:xfrm>
            <a:off x="59375" y="0"/>
            <a:ext cx="120908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525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8F580-1B26-4BCD-B370-13A6DA62D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E91FF-D7D1-4ACA-A857-DC41D61FD1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Demo3</a:t>
            </a:r>
          </a:p>
        </p:txBody>
      </p:sp>
    </p:spTree>
    <p:extLst>
      <p:ext uri="{BB962C8B-B14F-4D97-AF65-F5344CB8AC3E}">
        <p14:creationId xmlns:p14="http://schemas.microsoft.com/office/powerpoint/2010/main" val="18974199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DB89-13E5-4214-8AFC-85C537F5D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1F934-E315-49DA-9D93-6556B7A15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highlight>
                  <a:srgbClr val="FFFF00"/>
                </a:highlight>
              </a:rPr>
              <a:t>Reference</a:t>
            </a:r>
            <a:r>
              <a:rPr lang="it-IT" dirty="0"/>
              <a:t> a single </a:t>
            </a:r>
            <a:r>
              <a:rPr lang="it-IT" dirty="0" err="1"/>
              <a:t>object</a:t>
            </a:r>
            <a:r>
              <a:rPr lang="it-IT" dirty="0"/>
              <a:t> (1-1)</a:t>
            </a:r>
          </a:p>
          <a:p>
            <a:endParaRPr lang="it-IT" dirty="0"/>
          </a:p>
          <a:p>
            <a:r>
              <a:rPr lang="it-IT" dirty="0" err="1">
                <a:highlight>
                  <a:srgbClr val="FFFF00"/>
                </a:highlight>
              </a:rPr>
              <a:t>IList</a:t>
            </a:r>
            <a:r>
              <a:rPr lang="it-IT" dirty="0">
                <a:highlight>
                  <a:srgbClr val="FFFF00"/>
                </a:highlight>
              </a:rPr>
              <a:t>&lt;T&gt;</a:t>
            </a:r>
            <a:r>
              <a:rPr lang="it-IT" dirty="0"/>
              <a:t>, for (1-N o N-N) relations </a:t>
            </a:r>
          </a:p>
          <a:p>
            <a:endParaRPr lang="it-IT" dirty="0"/>
          </a:p>
          <a:p>
            <a:r>
              <a:rPr lang="it-IT" dirty="0" err="1">
                <a:highlight>
                  <a:srgbClr val="FFFF00"/>
                </a:highlight>
              </a:rPr>
              <a:t>IQueryable</a:t>
            </a:r>
            <a:r>
              <a:rPr lang="it-IT" dirty="0">
                <a:highlight>
                  <a:srgbClr val="FFFF00"/>
                </a:highlight>
              </a:rPr>
              <a:t>&lt;T&gt;</a:t>
            </a:r>
            <a:r>
              <a:rPr lang="it-IT" dirty="0"/>
              <a:t>,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objects</a:t>
            </a:r>
            <a:r>
              <a:rPr lang="it-IT" dirty="0"/>
              <a:t> </a:t>
            </a:r>
            <a:r>
              <a:rPr lang="it-IT" dirty="0" err="1"/>
              <a:t>retrived</a:t>
            </a:r>
            <a:r>
              <a:rPr lang="it-IT" dirty="0"/>
              <a:t> by a </a:t>
            </a:r>
            <a:r>
              <a:rPr lang="it-IT" dirty="0" err="1"/>
              <a:t>query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192548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DB89-13E5-4214-8AFC-85C537F5D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1" y="170370"/>
            <a:ext cx="11369038" cy="942974"/>
          </a:xfrm>
        </p:spPr>
        <p:txBody>
          <a:bodyPr/>
          <a:lstStyle/>
          <a:p>
            <a:r>
              <a:rPr lang="en-US" dirty="0"/>
              <a:t>1 – 1 Relations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1F934-E315-49DA-9D93-6556B7A15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453" y="1349232"/>
            <a:ext cx="11369038" cy="53383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>
                <a:latin typeface="Consolas" panose="020B0609020204030204" pitchFamily="49" charset="0"/>
              </a:rPr>
              <a:t>    </a:t>
            </a:r>
            <a:r>
              <a:rPr lang="it-IT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it-IT" sz="2400" dirty="0">
                <a:latin typeface="Consolas" panose="020B0609020204030204" pitchFamily="49" charset="0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it-IT" sz="2400" dirty="0">
                <a:latin typeface="Consolas" panose="020B0609020204030204" pitchFamily="49" charset="0"/>
              </a:rPr>
              <a:t> </a:t>
            </a:r>
            <a:r>
              <a:rPr lang="it-IT" sz="2400" dirty="0">
                <a:solidFill>
                  <a:srgbClr val="2B91AF"/>
                </a:solidFill>
                <a:latin typeface="Consolas" panose="020B0609020204030204" pitchFamily="49" charset="0"/>
              </a:rPr>
              <a:t>Building</a:t>
            </a:r>
            <a:r>
              <a:rPr lang="it-IT" sz="2400" dirty="0">
                <a:latin typeface="Consolas" panose="020B0609020204030204" pitchFamily="49" charset="0"/>
              </a:rPr>
              <a:t> : </a:t>
            </a:r>
            <a:r>
              <a:rPr lang="it-IT" sz="2400" dirty="0" err="1">
                <a:latin typeface="Consolas" panose="020B0609020204030204" pitchFamily="49" charset="0"/>
              </a:rPr>
              <a:t>RealmObject</a:t>
            </a:r>
            <a:endParaRPr lang="it-IT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sz="2400" dirty="0">
                <a:latin typeface="Consolas" panose="020B0609020204030204" pitchFamily="49" charset="0"/>
              </a:rPr>
              <a:t>    {</a:t>
            </a:r>
          </a:p>
          <a:p>
            <a:pPr marL="0" indent="0">
              <a:buNone/>
            </a:pPr>
            <a:r>
              <a:rPr lang="it-IT" sz="2400" dirty="0">
                <a:latin typeface="Consolas" panose="020B0609020204030204" pitchFamily="49" charset="0"/>
              </a:rPr>
              <a:t>        </a:t>
            </a:r>
            <a:r>
              <a:rPr lang="it-IT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it-IT" sz="2400" dirty="0">
                <a:latin typeface="Consolas" panose="020B0609020204030204" pitchFamily="49" charset="0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it-IT" sz="2400" dirty="0">
                <a:latin typeface="Consolas" panose="020B0609020204030204" pitchFamily="49" charset="0"/>
              </a:rPr>
              <a:t> </a:t>
            </a:r>
            <a:r>
              <a:rPr lang="it-IT" sz="2400" dirty="0" err="1">
                <a:latin typeface="Consolas" panose="020B0609020204030204" pitchFamily="49" charset="0"/>
              </a:rPr>
              <a:t>Address</a:t>
            </a:r>
            <a:r>
              <a:rPr lang="it-IT" sz="2400" dirty="0">
                <a:latin typeface="Consolas" panose="020B0609020204030204" pitchFamily="49" charset="0"/>
              </a:rPr>
              <a:t> { </a:t>
            </a:r>
            <a:r>
              <a:rPr lang="it-IT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it-IT" sz="2400" dirty="0">
                <a:latin typeface="Consolas" panose="020B0609020204030204" pitchFamily="49" charset="0"/>
              </a:rPr>
              <a:t>; </a:t>
            </a:r>
            <a:r>
              <a:rPr lang="it-IT" sz="24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it-IT" sz="2400" dirty="0"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it-IT" sz="2400" dirty="0">
                <a:latin typeface="Consolas" panose="020B0609020204030204" pitchFamily="49" charset="0"/>
              </a:rPr>
              <a:t>        </a:t>
            </a:r>
            <a:r>
              <a:rPr lang="it-IT" sz="24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it-IT" sz="2400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it-IT" sz="2400" dirty="0">
                <a:solidFill>
                  <a:srgbClr val="2B91A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Family</a:t>
            </a:r>
            <a:r>
              <a:rPr lang="it-IT" sz="2400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it-IT" sz="2400" dirty="0" err="1">
                <a:highlight>
                  <a:srgbClr val="FFFF00"/>
                </a:highlight>
                <a:latin typeface="Consolas" panose="020B0609020204030204" pitchFamily="49" charset="0"/>
              </a:rPr>
              <a:t>Owner</a:t>
            </a:r>
            <a:r>
              <a:rPr lang="it-IT" sz="2400" dirty="0">
                <a:highlight>
                  <a:srgbClr val="FFFF00"/>
                </a:highlight>
                <a:latin typeface="Consolas" panose="020B0609020204030204" pitchFamily="49" charset="0"/>
              </a:rPr>
              <a:t> { </a:t>
            </a:r>
            <a:r>
              <a:rPr lang="it-IT" sz="2400" dirty="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it-IT" sz="2400" dirty="0">
                <a:highlight>
                  <a:srgbClr val="FFFF00"/>
                </a:highlight>
                <a:latin typeface="Consolas" panose="020B0609020204030204" pitchFamily="49" charset="0"/>
              </a:rPr>
              <a:t>; </a:t>
            </a:r>
            <a:r>
              <a:rPr lang="it-IT" sz="24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set</a:t>
            </a:r>
            <a:r>
              <a:rPr lang="it-IT" sz="2400" dirty="0">
                <a:highlight>
                  <a:srgbClr val="FFFF00"/>
                </a:highlight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it-IT" sz="2400" dirty="0">
                <a:latin typeface="Consolas" panose="020B0609020204030204" pitchFamily="49" charset="0"/>
              </a:rPr>
              <a:t>    }</a:t>
            </a:r>
            <a:br>
              <a:rPr lang="it-IT" sz="2400" dirty="0">
                <a:latin typeface="Consolas" panose="020B0609020204030204" pitchFamily="49" charset="0"/>
              </a:rPr>
            </a:br>
            <a:endParaRPr lang="it-IT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sz="2400" dirty="0">
                <a:latin typeface="Consolas" panose="020B0609020204030204" pitchFamily="49" charset="0"/>
              </a:rPr>
              <a:t>    </a:t>
            </a:r>
            <a:r>
              <a:rPr lang="it-IT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it-IT" sz="2400" dirty="0">
                <a:latin typeface="Consolas" panose="020B0609020204030204" pitchFamily="49" charset="0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it-IT" sz="2400" dirty="0">
                <a:latin typeface="Consolas" panose="020B0609020204030204" pitchFamily="49" charset="0"/>
              </a:rPr>
              <a:t> </a:t>
            </a:r>
            <a:r>
              <a:rPr lang="it-IT" sz="2400" dirty="0">
                <a:solidFill>
                  <a:srgbClr val="2B91AF"/>
                </a:solidFill>
                <a:latin typeface="Consolas" panose="020B0609020204030204" pitchFamily="49" charset="0"/>
              </a:rPr>
              <a:t>Family</a:t>
            </a:r>
            <a:r>
              <a:rPr lang="it-IT" sz="2400" dirty="0">
                <a:latin typeface="Consolas" panose="020B0609020204030204" pitchFamily="49" charset="0"/>
              </a:rPr>
              <a:t> : </a:t>
            </a:r>
            <a:r>
              <a:rPr lang="it-IT" sz="2400" dirty="0" err="1">
                <a:latin typeface="Consolas" panose="020B0609020204030204" pitchFamily="49" charset="0"/>
              </a:rPr>
              <a:t>RealmObject</a:t>
            </a:r>
            <a:endParaRPr lang="it-IT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sz="2400" dirty="0">
                <a:latin typeface="Consolas" panose="020B0609020204030204" pitchFamily="49" charset="0"/>
              </a:rPr>
              <a:t>    {</a:t>
            </a:r>
          </a:p>
          <a:p>
            <a:pPr marL="0" indent="0">
              <a:buNone/>
            </a:pPr>
            <a:r>
              <a:rPr lang="it-IT" sz="2400" dirty="0">
                <a:latin typeface="Consolas" panose="020B0609020204030204" pitchFamily="49" charset="0"/>
              </a:rPr>
              <a:t>        </a:t>
            </a:r>
            <a:r>
              <a:rPr lang="it-IT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it-IT" sz="2400" dirty="0">
                <a:latin typeface="Consolas" panose="020B0609020204030204" pitchFamily="49" charset="0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it-IT" sz="2400" dirty="0">
                <a:latin typeface="Consolas" panose="020B0609020204030204" pitchFamily="49" charset="0"/>
              </a:rPr>
              <a:t> </a:t>
            </a:r>
            <a:r>
              <a:rPr lang="it-IT" sz="2400" dirty="0" err="1">
                <a:latin typeface="Consolas" panose="020B0609020204030204" pitchFamily="49" charset="0"/>
              </a:rPr>
              <a:t>LastName</a:t>
            </a:r>
            <a:r>
              <a:rPr lang="it-IT" sz="2400" dirty="0">
                <a:latin typeface="Consolas" panose="020B0609020204030204" pitchFamily="49" charset="0"/>
              </a:rPr>
              <a:t> { </a:t>
            </a:r>
            <a:r>
              <a:rPr lang="it-IT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it-IT" sz="2400" dirty="0">
                <a:latin typeface="Consolas" panose="020B0609020204030204" pitchFamily="49" charset="0"/>
              </a:rPr>
              <a:t>; </a:t>
            </a:r>
            <a:r>
              <a:rPr lang="it-IT" sz="24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it-IT" sz="2400" dirty="0"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it-IT" sz="2400" dirty="0">
                <a:latin typeface="Consolas" panose="020B0609020204030204" pitchFamily="49" charset="0"/>
              </a:rPr>
              <a:t>        </a:t>
            </a:r>
            <a:r>
              <a:rPr lang="it-IT" sz="24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it-IT" sz="2400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it-IT" sz="2400" dirty="0">
                <a:solidFill>
                  <a:srgbClr val="2B91A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Building</a:t>
            </a:r>
            <a:r>
              <a:rPr lang="it-IT" sz="2400" dirty="0">
                <a:highlight>
                  <a:srgbClr val="FFFF00"/>
                </a:highlight>
                <a:latin typeface="Consolas" panose="020B0609020204030204" pitchFamily="49" charset="0"/>
              </a:rPr>
              <a:t> House { </a:t>
            </a:r>
            <a:r>
              <a:rPr lang="it-IT" sz="2400" dirty="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it-IT" sz="2400" dirty="0">
                <a:highlight>
                  <a:srgbClr val="FFFF00"/>
                </a:highlight>
                <a:latin typeface="Consolas" panose="020B0609020204030204" pitchFamily="49" charset="0"/>
              </a:rPr>
              <a:t>; </a:t>
            </a:r>
            <a:r>
              <a:rPr lang="it-IT" sz="24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set</a:t>
            </a:r>
            <a:r>
              <a:rPr lang="it-IT" sz="2400" dirty="0">
                <a:highlight>
                  <a:srgbClr val="FFFF00"/>
                </a:highlight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it-IT" sz="2400" dirty="0"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37556914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C289C62-615F-E846-A9AA-B46571E00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1" y="518474"/>
            <a:ext cx="11369038" cy="6158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800" dirty="0">
                <a:solidFill>
                  <a:srgbClr val="00B0F0"/>
                </a:solidFill>
                <a:latin typeface="Consolas" panose="020B0609020204030204" pitchFamily="49" charset="0"/>
              </a:rPr>
              <a:t>Family</a:t>
            </a:r>
            <a:r>
              <a:rPr lang="it-IT" sz="2800" dirty="0">
                <a:latin typeface="Consolas" panose="020B0609020204030204" pitchFamily="49" charset="0"/>
              </a:rPr>
              <a:t> </a:t>
            </a:r>
            <a:r>
              <a:rPr lang="it-IT" sz="2800" dirty="0" err="1">
                <a:latin typeface="Consolas" panose="020B0609020204030204" pitchFamily="49" charset="0"/>
              </a:rPr>
              <a:t>df</a:t>
            </a:r>
            <a:r>
              <a:rPr lang="it-IT" sz="2800" dirty="0">
                <a:latin typeface="Consolas" panose="020B0609020204030204" pitchFamily="49" charset="0"/>
              </a:rPr>
              <a:t> = </a:t>
            </a:r>
            <a:r>
              <a:rPr lang="it-IT" sz="2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it-IT" sz="2800" dirty="0">
                <a:latin typeface="Consolas" panose="020B0609020204030204" pitchFamily="49" charset="0"/>
              </a:rPr>
              <a:t> </a:t>
            </a:r>
            <a:r>
              <a:rPr lang="it-IT" sz="2800" dirty="0">
                <a:solidFill>
                  <a:srgbClr val="00B0F0"/>
                </a:solidFill>
                <a:latin typeface="Consolas" panose="020B0609020204030204" pitchFamily="49" charset="0"/>
              </a:rPr>
              <a:t>Family</a:t>
            </a:r>
            <a:r>
              <a:rPr lang="it-IT" sz="2800" dirty="0">
                <a:latin typeface="Consolas" panose="020B0609020204030204" pitchFamily="49" charset="0"/>
              </a:rPr>
              <a:t>() { </a:t>
            </a:r>
            <a:r>
              <a:rPr lang="it-IT" sz="2800" dirty="0" err="1">
                <a:latin typeface="Consolas" panose="020B0609020204030204" pitchFamily="49" charset="0"/>
              </a:rPr>
              <a:t>LastName</a:t>
            </a:r>
            <a:r>
              <a:rPr lang="it-IT" sz="2800" dirty="0">
                <a:latin typeface="Consolas" panose="020B0609020204030204" pitchFamily="49" charset="0"/>
              </a:rPr>
              <a:t> = </a:t>
            </a:r>
            <a:r>
              <a:rPr lang="it-IT" sz="2800" dirty="0">
                <a:solidFill>
                  <a:srgbClr val="A31515"/>
                </a:solidFill>
                <a:latin typeface="Consolas" panose="020B0609020204030204" pitchFamily="49" charset="0"/>
              </a:rPr>
              <a:t>"Del Furia"</a:t>
            </a:r>
            <a:r>
              <a:rPr lang="it-IT" sz="2800" dirty="0"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it-IT" sz="2800" dirty="0">
                <a:solidFill>
                  <a:srgbClr val="00B0F0"/>
                </a:solidFill>
                <a:latin typeface="Consolas" panose="020B0609020204030204" pitchFamily="49" charset="0"/>
              </a:rPr>
              <a:t>Building</a:t>
            </a:r>
            <a:r>
              <a:rPr lang="it-IT" sz="2800" dirty="0">
                <a:latin typeface="Consolas" panose="020B0609020204030204" pitchFamily="49" charset="0"/>
              </a:rPr>
              <a:t> h1 = </a:t>
            </a:r>
            <a:r>
              <a:rPr lang="it-IT" sz="2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it-IT" sz="2800" dirty="0">
                <a:latin typeface="Consolas" panose="020B0609020204030204" pitchFamily="49" charset="0"/>
              </a:rPr>
              <a:t> </a:t>
            </a:r>
            <a:r>
              <a:rPr lang="it-IT" sz="2800" dirty="0">
                <a:solidFill>
                  <a:srgbClr val="00B0F0"/>
                </a:solidFill>
                <a:latin typeface="Consolas" panose="020B0609020204030204" pitchFamily="49" charset="0"/>
              </a:rPr>
              <a:t>Building</a:t>
            </a:r>
            <a:r>
              <a:rPr lang="it-IT" sz="2800" dirty="0">
                <a:latin typeface="Consolas" panose="020B0609020204030204" pitchFamily="49" charset="0"/>
              </a:rPr>
              <a:t>() { </a:t>
            </a:r>
            <a:r>
              <a:rPr lang="it-IT" sz="2800" dirty="0" err="1">
                <a:latin typeface="Consolas" panose="020B0609020204030204" pitchFamily="49" charset="0"/>
              </a:rPr>
              <a:t>Address</a:t>
            </a:r>
            <a:r>
              <a:rPr lang="it-IT" sz="2800" dirty="0">
                <a:latin typeface="Consolas" panose="020B0609020204030204" pitchFamily="49" charset="0"/>
              </a:rPr>
              <a:t> = </a:t>
            </a:r>
            <a:r>
              <a:rPr lang="it-IT" sz="2800" dirty="0">
                <a:solidFill>
                  <a:srgbClr val="A31515"/>
                </a:solidFill>
                <a:latin typeface="Consolas" panose="020B0609020204030204" pitchFamily="49" charset="0"/>
              </a:rPr>
              <a:t>"P. Matteotti"</a:t>
            </a:r>
            <a:r>
              <a:rPr lang="it-IT" sz="2800" dirty="0"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it-IT" sz="2800" dirty="0" err="1">
                <a:highlight>
                  <a:srgbClr val="FFFF00"/>
                </a:highlight>
                <a:latin typeface="Consolas" panose="020B0609020204030204" pitchFamily="49" charset="0"/>
              </a:rPr>
              <a:t>df.House</a:t>
            </a:r>
            <a:r>
              <a:rPr lang="it-IT" sz="2800" dirty="0">
                <a:highlight>
                  <a:srgbClr val="FFFF00"/>
                </a:highlight>
                <a:latin typeface="Consolas" panose="020B0609020204030204" pitchFamily="49" charset="0"/>
              </a:rPr>
              <a:t> = h1;</a:t>
            </a:r>
          </a:p>
          <a:p>
            <a:pPr marL="0" indent="0">
              <a:buNone/>
            </a:pPr>
            <a:r>
              <a:rPr lang="it-IT" sz="2800" dirty="0">
                <a:highlight>
                  <a:srgbClr val="FFFF00"/>
                </a:highlight>
                <a:latin typeface="Consolas" panose="020B0609020204030204" pitchFamily="49" charset="0"/>
              </a:rPr>
              <a:t>h1.Owner = </a:t>
            </a:r>
            <a:r>
              <a:rPr lang="it-IT" sz="2800" dirty="0" err="1">
                <a:highlight>
                  <a:srgbClr val="FFFF00"/>
                </a:highlight>
                <a:latin typeface="Consolas" panose="020B0609020204030204" pitchFamily="49" charset="0"/>
              </a:rPr>
              <a:t>df</a:t>
            </a:r>
            <a:r>
              <a:rPr lang="it-IT" sz="2800" dirty="0"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sz="2800" dirty="0" err="1">
                <a:latin typeface="Consolas" panose="020B0609020204030204" pitchFamily="49" charset="0"/>
              </a:rPr>
              <a:t>realm.Write</a:t>
            </a:r>
            <a:r>
              <a:rPr lang="it-IT" sz="2800" dirty="0">
                <a:latin typeface="Consolas" panose="020B0609020204030204" pitchFamily="49" charset="0"/>
              </a:rPr>
              <a:t>(() =&gt;</a:t>
            </a:r>
          </a:p>
          <a:p>
            <a:pPr marL="0" indent="0">
              <a:buNone/>
            </a:pPr>
            <a:r>
              <a:rPr lang="it-IT" sz="2800" dirty="0">
                <a:latin typeface="Consolas" panose="020B0609020204030204" pitchFamily="49" charset="0"/>
              </a:rPr>
              <a:t>   {</a:t>
            </a:r>
          </a:p>
          <a:p>
            <a:pPr marL="0" indent="0">
              <a:buNone/>
            </a:pPr>
            <a:r>
              <a:rPr lang="it-IT" sz="2800" dirty="0">
                <a:latin typeface="Consolas" panose="020B0609020204030204" pitchFamily="49" charset="0"/>
              </a:rPr>
              <a:t>      </a:t>
            </a:r>
            <a:r>
              <a:rPr lang="it-IT" sz="2800" dirty="0" err="1">
                <a:highlight>
                  <a:srgbClr val="FFFF00"/>
                </a:highlight>
                <a:latin typeface="Consolas" panose="020B0609020204030204" pitchFamily="49" charset="0"/>
              </a:rPr>
              <a:t>realm.Add</a:t>
            </a:r>
            <a:r>
              <a:rPr lang="it-IT" sz="2800" dirty="0"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it-IT" sz="2800" dirty="0" err="1">
                <a:highlight>
                  <a:srgbClr val="FFFF00"/>
                </a:highlight>
                <a:latin typeface="Consolas" panose="020B0609020204030204" pitchFamily="49" charset="0"/>
              </a:rPr>
              <a:t>df</a:t>
            </a:r>
            <a:r>
              <a:rPr lang="it-IT" sz="2800" dirty="0"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it-IT" sz="2800" dirty="0">
                <a:latin typeface="Consolas" panose="020B0609020204030204" pitchFamily="49" charset="0"/>
              </a:rPr>
              <a:t>      </a:t>
            </a:r>
            <a:r>
              <a:rPr lang="it-IT" sz="2800" dirty="0" err="1">
                <a:highlight>
                  <a:srgbClr val="FFFF00"/>
                </a:highlight>
                <a:latin typeface="Consolas" panose="020B0609020204030204" pitchFamily="49" charset="0"/>
              </a:rPr>
              <a:t>realm.Add</a:t>
            </a:r>
            <a:r>
              <a:rPr lang="it-IT" sz="2800" dirty="0">
                <a:highlight>
                  <a:srgbClr val="FFFF00"/>
                </a:highlight>
                <a:latin typeface="Consolas" panose="020B0609020204030204" pitchFamily="49" charset="0"/>
              </a:rPr>
              <a:t>(h1);</a:t>
            </a:r>
          </a:p>
          <a:p>
            <a:pPr marL="0" indent="0">
              <a:buNone/>
            </a:pPr>
            <a:r>
              <a:rPr lang="it-IT" sz="2800" dirty="0">
                <a:latin typeface="Consolas" panose="020B0609020204030204" pitchFamily="49" charset="0"/>
              </a:rPr>
              <a:t>   });</a:t>
            </a:r>
          </a:p>
        </p:txBody>
      </p:sp>
    </p:spTree>
    <p:extLst>
      <p:ext uri="{BB962C8B-B14F-4D97-AF65-F5344CB8AC3E}">
        <p14:creationId xmlns:p14="http://schemas.microsoft.com/office/powerpoint/2010/main" val="15897456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73BEB7-24EE-AA43-8F49-F4CC50452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433766"/>
            <a:ext cx="11369038" cy="942974"/>
          </a:xfrm>
        </p:spPr>
        <p:txBody>
          <a:bodyPr/>
          <a:lstStyle/>
          <a:p>
            <a:r>
              <a:rPr lang="it-IT" dirty="0"/>
              <a:t>Watch out to </a:t>
            </a:r>
            <a:r>
              <a:rPr lang="it-IT" dirty="0" err="1"/>
              <a:t>references</a:t>
            </a:r>
            <a:r>
              <a:rPr lang="it-IT" dirty="0"/>
              <a:t> </a:t>
            </a:r>
            <a:r>
              <a:rPr lang="it-IT" dirty="0">
                <a:sym typeface="Wingdings" pitchFamily="2" charset="2"/>
              </a:rPr>
              <a:t> 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C289C62-615F-E846-A9AA-B46571E00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1" y="1376741"/>
            <a:ext cx="11369038" cy="50474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800" dirty="0">
                <a:solidFill>
                  <a:srgbClr val="00B0F0"/>
                </a:solidFill>
                <a:latin typeface="Consolas" panose="020B0609020204030204" pitchFamily="49" charset="0"/>
              </a:rPr>
              <a:t>Family</a:t>
            </a:r>
            <a:r>
              <a:rPr lang="it-IT" sz="2800" dirty="0">
                <a:latin typeface="Consolas" panose="020B0609020204030204" pitchFamily="49" charset="0"/>
              </a:rPr>
              <a:t> </a:t>
            </a:r>
            <a:r>
              <a:rPr lang="it-IT" sz="2800" dirty="0" err="1">
                <a:latin typeface="Consolas" panose="020B0609020204030204" pitchFamily="49" charset="0"/>
              </a:rPr>
              <a:t>br</a:t>
            </a:r>
            <a:r>
              <a:rPr lang="it-IT" sz="2800" dirty="0">
                <a:latin typeface="Consolas" panose="020B0609020204030204" pitchFamily="49" charset="0"/>
              </a:rPr>
              <a:t> = </a:t>
            </a:r>
            <a:r>
              <a:rPr lang="it-IT" sz="2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it-IT" sz="2800" dirty="0">
                <a:latin typeface="Consolas" panose="020B0609020204030204" pitchFamily="49" charset="0"/>
              </a:rPr>
              <a:t> </a:t>
            </a:r>
            <a:r>
              <a:rPr lang="it-IT" sz="2800" dirty="0">
                <a:solidFill>
                  <a:srgbClr val="00B0F0"/>
                </a:solidFill>
                <a:latin typeface="Consolas" panose="020B0609020204030204" pitchFamily="49" charset="0"/>
              </a:rPr>
              <a:t>Family</a:t>
            </a:r>
            <a:r>
              <a:rPr lang="it-IT" sz="2800" dirty="0">
                <a:latin typeface="Consolas" panose="020B0609020204030204" pitchFamily="49" charset="0"/>
              </a:rPr>
              <a:t>() { </a:t>
            </a:r>
            <a:r>
              <a:rPr lang="it-IT" sz="2800" dirty="0" err="1">
                <a:latin typeface="Consolas" panose="020B0609020204030204" pitchFamily="49" charset="0"/>
              </a:rPr>
              <a:t>LastName</a:t>
            </a:r>
            <a:r>
              <a:rPr lang="it-IT" sz="2800" dirty="0">
                <a:latin typeface="Consolas" panose="020B0609020204030204" pitchFamily="49" charset="0"/>
              </a:rPr>
              <a:t> = </a:t>
            </a:r>
            <a:r>
              <a:rPr lang="it-IT" sz="2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it-IT" sz="2800" dirty="0" err="1">
                <a:solidFill>
                  <a:srgbClr val="A31515"/>
                </a:solidFill>
                <a:latin typeface="Consolas" panose="020B0609020204030204" pitchFamily="49" charset="0"/>
              </a:rPr>
              <a:t>Falucca</a:t>
            </a:r>
            <a:r>
              <a:rPr lang="it-IT" sz="2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it-IT" sz="2800" dirty="0"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it-IT" sz="2800" dirty="0">
                <a:solidFill>
                  <a:srgbClr val="00B0F0"/>
                </a:solidFill>
                <a:latin typeface="Consolas" panose="020B0609020204030204" pitchFamily="49" charset="0"/>
              </a:rPr>
              <a:t>Building</a:t>
            </a:r>
            <a:r>
              <a:rPr lang="it-IT" sz="2800" dirty="0">
                <a:latin typeface="Consolas" panose="020B0609020204030204" pitchFamily="49" charset="0"/>
              </a:rPr>
              <a:t> h1 = </a:t>
            </a:r>
            <a:r>
              <a:rPr lang="it-IT" sz="2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it-IT" sz="2800" dirty="0">
                <a:latin typeface="Consolas" panose="020B0609020204030204" pitchFamily="49" charset="0"/>
              </a:rPr>
              <a:t> </a:t>
            </a:r>
            <a:r>
              <a:rPr lang="it-IT" sz="2800" dirty="0">
                <a:solidFill>
                  <a:srgbClr val="00B0F0"/>
                </a:solidFill>
                <a:latin typeface="Consolas" panose="020B0609020204030204" pitchFamily="49" charset="0"/>
              </a:rPr>
              <a:t>Building</a:t>
            </a:r>
            <a:r>
              <a:rPr lang="it-IT" sz="2800" dirty="0">
                <a:latin typeface="Consolas" panose="020B0609020204030204" pitchFamily="49" charset="0"/>
              </a:rPr>
              <a:t>() { </a:t>
            </a:r>
            <a:r>
              <a:rPr lang="it-IT" sz="2800" dirty="0" err="1">
                <a:latin typeface="Consolas" panose="020B0609020204030204" pitchFamily="49" charset="0"/>
              </a:rPr>
              <a:t>Address</a:t>
            </a:r>
            <a:r>
              <a:rPr lang="it-IT" sz="2800" dirty="0">
                <a:latin typeface="Consolas" panose="020B0609020204030204" pitchFamily="49" charset="0"/>
              </a:rPr>
              <a:t> = </a:t>
            </a:r>
            <a:r>
              <a:rPr lang="it-IT" sz="2800" dirty="0">
                <a:solidFill>
                  <a:srgbClr val="A31515"/>
                </a:solidFill>
                <a:latin typeface="Consolas" panose="020B0609020204030204" pitchFamily="49" charset="0"/>
              </a:rPr>
              <a:t>"Corso Italia"</a:t>
            </a:r>
            <a:r>
              <a:rPr lang="it-IT" sz="2800" dirty="0"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it-IT" sz="2800" dirty="0" err="1">
                <a:highlight>
                  <a:srgbClr val="FFFF00"/>
                </a:highlight>
                <a:latin typeface="Consolas" panose="020B0609020204030204" pitchFamily="49" charset="0"/>
              </a:rPr>
              <a:t>br.House</a:t>
            </a:r>
            <a:r>
              <a:rPr lang="it-IT" sz="2800" dirty="0">
                <a:highlight>
                  <a:srgbClr val="FFFF00"/>
                </a:highlight>
                <a:latin typeface="Consolas" panose="020B0609020204030204" pitchFamily="49" charset="0"/>
              </a:rPr>
              <a:t> = h1;</a:t>
            </a:r>
          </a:p>
          <a:p>
            <a:pPr marL="0" indent="0">
              <a:buNone/>
            </a:pPr>
            <a:r>
              <a:rPr lang="it-IT" sz="2800" dirty="0" err="1">
                <a:latin typeface="Consolas" panose="020B0609020204030204" pitchFamily="49" charset="0"/>
              </a:rPr>
              <a:t>realm.Write</a:t>
            </a:r>
            <a:r>
              <a:rPr lang="it-IT" sz="2800" dirty="0">
                <a:latin typeface="Consolas" panose="020B0609020204030204" pitchFamily="49" charset="0"/>
              </a:rPr>
              <a:t>(() =&gt;</a:t>
            </a:r>
          </a:p>
          <a:p>
            <a:pPr marL="0" indent="0">
              <a:buNone/>
            </a:pPr>
            <a:r>
              <a:rPr lang="it-IT" sz="2800" dirty="0">
                <a:latin typeface="Consolas" panose="020B0609020204030204" pitchFamily="49" charset="0"/>
              </a:rPr>
              <a:t>   {</a:t>
            </a:r>
          </a:p>
          <a:p>
            <a:pPr marL="0" indent="0">
              <a:buNone/>
            </a:pPr>
            <a:r>
              <a:rPr lang="it-IT" sz="2800" dirty="0">
                <a:latin typeface="Consolas" panose="020B0609020204030204" pitchFamily="49" charset="0"/>
              </a:rPr>
              <a:t>      </a:t>
            </a:r>
            <a:r>
              <a:rPr lang="it-IT" sz="2800" dirty="0" err="1">
                <a:highlight>
                  <a:srgbClr val="FFFF00"/>
                </a:highlight>
                <a:latin typeface="Consolas" panose="020B0609020204030204" pitchFamily="49" charset="0"/>
              </a:rPr>
              <a:t>realm.Add</a:t>
            </a:r>
            <a:r>
              <a:rPr lang="it-IT" sz="2800" dirty="0"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it-IT" sz="2800" dirty="0" err="1">
                <a:highlight>
                  <a:srgbClr val="FFFF00"/>
                </a:highlight>
                <a:latin typeface="Consolas" panose="020B0609020204030204" pitchFamily="49" charset="0"/>
              </a:rPr>
              <a:t>df</a:t>
            </a:r>
            <a:r>
              <a:rPr lang="it-IT" sz="2800" dirty="0"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it-IT" sz="2800" dirty="0">
                <a:latin typeface="Consolas" panose="020B0609020204030204" pitchFamily="49" charset="0"/>
              </a:rPr>
              <a:t>      </a:t>
            </a:r>
            <a:r>
              <a:rPr lang="it-IT" sz="2800" dirty="0" err="1">
                <a:highlight>
                  <a:srgbClr val="FFFF00"/>
                </a:highlight>
                <a:latin typeface="Consolas" panose="020B0609020204030204" pitchFamily="49" charset="0"/>
              </a:rPr>
              <a:t>realm.Add</a:t>
            </a:r>
            <a:r>
              <a:rPr lang="it-IT" sz="2800" dirty="0">
                <a:highlight>
                  <a:srgbClr val="FFFF00"/>
                </a:highlight>
                <a:latin typeface="Consolas" panose="020B0609020204030204" pitchFamily="49" charset="0"/>
              </a:rPr>
              <a:t>(h1);</a:t>
            </a:r>
          </a:p>
          <a:p>
            <a:pPr marL="0" indent="0">
              <a:buNone/>
            </a:pPr>
            <a:r>
              <a:rPr lang="it-IT" sz="2800" dirty="0">
                <a:latin typeface="Consolas" panose="020B0609020204030204" pitchFamily="49" charset="0"/>
              </a:rPr>
              <a:t>   });</a:t>
            </a:r>
          </a:p>
        </p:txBody>
      </p:sp>
    </p:spTree>
    <p:extLst>
      <p:ext uri="{BB962C8B-B14F-4D97-AF65-F5344CB8AC3E}">
        <p14:creationId xmlns:p14="http://schemas.microsoft.com/office/powerpoint/2010/main" val="3175853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8F580-1B26-4BCD-B370-13A6DA62D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1-1 Relations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E91FF-D7D1-4ACA-A857-DC41D61FD1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Demo4</a:t>
            </a:r>
          </a:p>
        </p:txBody>
      </p:sp>
    </p:spTree>
    <p:extLst>
      <p:ext uri="{BB962C8B-B14F-4D97-AF65-F5344CB8AC3E}">
        <p14:creationId xmlns:p14="http://schemas.microsoft.com/office/powerpoint/2010/main" val="3579465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DB89-13E5-4214-8AFC-85C537F5D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226930"/>
            <a:ext cx="11369038" cy="942974"/>
          </a:xfrm>
        </p:spPr>
        <p:txBody>
          <a:bodyPr/>
          <a:lstStyle/>
          <a:p>
            <a:r>
              <a:rPr lang="en-US" dirty="0"/>
              <a:t>1 – N Relations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1F934-E315-49DA-9D93-6556B7A15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1" y="1169904"/>
            <a:ext cx="11369038" cy="513945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sz="2400" dirty="0">
                <a:latin typeface="Consolas" panose="020B0609020204030204" pitchFamily="49" charset="0"/>
              </a:rPr>
              <a:t>    </a:t>
            </a:r>
            <a:r>
              <a:rPr lang="it-IT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it-IT" sz="2400" dirty="0">
                <a:latin typeface="Consolas" panose="020B0609020204030204" pitchFamily="49" charset="0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it-IT" sz="2400" dirty="0">
                <a:latin typeface="Consolas" panose="020B0609020204030204" pitchFamily="49" charset="0"/>
              </a:rPr>
              <a:t> </a:t>
            </a:r>
            <a:r>
              <a:rPr lang="it-IT" sz="2400" dirty="0">
                <a:solidFill>
                  <a:srgbClr val="2B91AF"/>
                </a:solidFill>
                <a:latin typeface="Consolas" panose="020B0609020204030204" pitchFamily="49" charset="0"/>
              </a:rPr>
              <a:t>Book</a:t>
            </a:r>
            <a:r>
              <a:rPr lang="it-IT" sz="2400" dirty="0">
                <a:latin typeface="Consolas" panose="020B0609020204030204" pitchFamily="49" charset="0"/>
              </a:rPr>
              <a:t> : </a:t>
            </a:r>
            <a:r>
              <a:rPr lang="it-IT" sz="2400" dirty="0" err="1">
                <a:latin typeface="Consolas" panose="020B0609020204030204" pitchFamily="49" charset="0"/>
              </a:rPr>
              <a:t>RealmObject</a:t>
            </a:r>
            <a:endParaRPr lang="it-IT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sz="2400" dirty="0">
                <a:latin typeface="Consolas" panose="020B0609020204030204" pitchFamily="49" charset="0"/>
              </a:rPr>
              <a:t>    {</a:t>
            </a:r>
          </a:p>
          <a:p>
            <a:pPr marL="0" indent="0">
              <a:buNone/>
            </a:pPr>
            <a:r>
              <a:rPr lang="it-IT" sz="2400" dirty="0">
                <a:latin typeface="Consolas" panose="020B0609020204030204" pitchFamily="49" charset="0"/>
              </a:rPr>
              <a:t>        </a:t>
            </a:r>
            <a:r>
              <a:rPr lang="it-IT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it-IT" sz="2400" dirty="0">
                <a:latin typeface="Consolas" panose="020B0609020204030204" pitchFamily="49" charset="0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it-IT" sz="2400" dirty="0">
                <a:latin typeface="Consolas" panose="020B0609020204030204" pitchFamily="49" charset="0"/>
              </a:rPr>
              <a:t> Title { </a:t>
            </a:r>
            <a:r>
              <a:rPr lang="it-IT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it-IT" sz="2400" dirty="0">
                <a:latin typeface="Consolas" panose="020B0609020204030204" pitchFamily="49" charset="0"/>
              </a:rPr>
              <a:t>; </a:t>
            </a:r>
            <a:r>
              <a:rPr lang="it-IT" sz="24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it-IT" sz="2400" dirty="0"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it-IT" sz="2400" dirty="0">
                <a:latin typeface="Consolas" panose="020B0609020204030204" pitchFamily="49" charset="0"/>
              </a:rPr>
              <a:t>        </a:t>
            </a:r>
            <a:r>
              <a:rPr lang="it-IT" sz="24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it-IT" sz="2400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it-IT" sz="2400" dirty="0">
                <a:solidFill>
                  <a:srgbClr val="2B91A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Author</a:t>
            </a:r>
            <a:r>
              <a:rPr lang="it-IT" sz="2400" dirty="0">
                <a:highlight>
                  <a:srgbClr val="FFFF00"/>
                </a:highlight>
                <a:latin typeface="Consolas" panose="020B0609020204030204" pitchFamily="49" charset="0"/>
              </a:rPr>
              <a:t> Author { </a:t>
            </a:r>
            <a:r>
              <a:rPr lang="it-IT" sz="2400" dirty="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it-IT" sz="2400" dirty="0">
                <a:highlight>
                  <a:srgbClr val="FFFF00"/>
                </a:highlight>
                <a:latin typeface="Consolas" panose="020B0609020204030204" pitchFamily="49" charset="0"/>
              </a:rPr>
              <a:t>; </a:t>
            </a:r>
            <a:r>
              <a:rPr lang="it-IT" sz="24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set</a:t>
            </a:r>
            <a:r>
              <a:rPr lang="it-IT" sz="2400" dirty="0">
                <a:highlight>
                  <a:srgbClr val="FFFF00"/>
                </a:highlight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it-IT" sz="2400" dirty="0">
                <a:latin typeface="Consolas" panose="020B0609020204030204" pitchFamily="49" charset="0"/>
              </a:rPr>
              <a:t>    }</a:t>
            </a:r>
            <a:br>
              <a:rPr lang="it-IT" sz="2400" dirty="0">
                <a:latin typeface="Consolas" panose="020B0609020204030204" pitchFamily="49" charset="0"/>
              </a:rPr>
            </a:br>
            <a:endParaRPr lang="it-IT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sz="2400" dirty="0">
                <a:latin typeface="Consolas" panose="020B0609020204030204" pitchFamily="49" charset="0"/>
              </a:rPr>
              <a:t>    </a:t>
            </a:r>
            <a:r>
              <a:rPr lang="it-IT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it-IT" sz="2400" dirty="0">
                <a:latin typeface="Consolas" panose="020B0609020204030204" pitchFamily="49" charset="0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it-IT" sz="2400" dirty="0">
                <a:latin typeface="Consolas" panose="020B0609020204030204" pitchFamily="49" charset="0"/>
              </a:rPr>
              <a:t> </a:t>
            </a:r>
            <a:r>
              <a:rPr lang="it-IT" sz="2400" dirty="0">
                <a:solidFill>
                  <a:srgbClr val="2B91AF"/>
                </a:solidFill>
                <a:latin typeface="Consolas" panose="020B0609020204030204" pitchFamily="49" charset="0"/>
              </a:rPr>
              <a:t>Author</a:t>
            </a:r>
            <a:r>
              <a:rPr lang="it-IT" sz="2400" dirty="0">
                <a:latin typeface="Consolas" panose="020B0609020204030204" pitchFamily="49" charset="0"/>
              </a:rPr>
              <a:t> : </a:t>
            </a:r>
            <a:r>
              <a:rPr lang="it-IT" sz="2400" dirty="0" err="1">
                <a:latin typeface="Consolas" panose="020B0609020204030204" pitchFamily="49" charset="0"/>
              </a:rPr>
              <a:t>RealmObject</a:t>
            </a:r>
            <a:endParaRPr lang="it-IT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sz="2400" dirty="0">
                <a:latin typeface="Consolas" panose="020B0609020204030204" pitchFamily="49" charset="0"/>
              </a:rPr>
              <a:t>    {</a:t>
            </a:r>
          </a:p>
          <a:p>
            <a:pPr marL="0" indent="0">
              <a:buNone/>
            </a:pPr>
            <a:r>
              <a:rPr lang="it-IT" sz="2400" dirty="0">
                <a:latin typeface="Consolas" panose="020B0609020204030204" pitchFamily="49" charset="0"/>
              </a:rPr>
              <a:t>        </a:t>
            </a:r>
            <a:r>
              <a:rPr lang="it-IT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it-IT" sz="2400" dirty="0">
                <a:latin typeface="Consolas" panose="020B0609020204030204" pitchFamily="49" charset="0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it-IT" sz="2400" dirty="0">
                <a:latin typeface="Consolas" panose="020B0609020204030204" pitchFamily="49" charset="0"/>
              </a:rPr>
              <a:t> </a:t>
            </a:r>
            <a:r>
              <a:rPr lang="it-IT" sz="2400" dirty="0" err="1">
                <a:latin typeface="Consolas" panose="020B0609020204030204" pitchFamily="49" charset="0"/>
              </a:rPr>
              <a:t>Name</a:t>
            </a:r>
            <a:r>
              <a:rPr lang="it-IT" sz="2400" dirty="0">
                <a:latin typeface="Consolas" panose="020B0609020204030204" pitchFamily="49" charset="0"/>
              </a:rPr>
              <a:t> { </a:t>
            </a:r>
            <a:r>
              <a:rPr lang="it-IT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it-IT" sz="2400" dirty="0">
                <a:latin typeface="Consolas" panose="020B0609020204030204" pitchFamily="49" charset="0"/>
              </a:rPr>
              <a:t>; </a:t>
            </a:r>
            <a:r>
              <a:rPr lang="it-IT" sz="24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it-IT" sz="2400" dirty="0"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it-IT" sz="2400" dirty="0">
                <a:latin typeface="Consolas" panose="020B0609020204030204" pitchFamily="49" charset="0"/>
              </a:rPr>
              <a:t>        </a:t>
            </a:r>
            <a:r>
              <a:rPr lang="it-IT" sz="24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it-IT" sz="2400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it-IT" sz="2400" dirty="0" err="1">
                <a:solidFill>
                  <a:srgbClr val="2B91A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IList</a:t>
            </a:r>
            <a:r>
              <a:rPr lang="it-IT" sz="2400" dirty="0">
                <a:highlight>
                  <a:srgbClr val="FFFF00"/>
                </a:highlight>
                <a:latin typeface="Consolas" panose="020B0609020204030204" pitchFamily="49" charset="0"/>
              </a:rPr>
              <a:t>&lt;</a:t>
            </a:r>
            <a:r>
              <a:rPr lang="it-IT" sz="2400" dirty="0">
                <a:solidFill>
                  <a:srgbClr val="2B91A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Book</a:t>
            </a:r>
            <a:r>
              <a:rPr lang="it-IT" sz="2400" dirty="0">
                <a:highlight>
                  <a:srgbClr val="FFFF00"/>
                </a:highlight>
                <a:latin typeface="Consolas" panose="020B0609020204030204" pitchFamily="49" charset="0"/>
              </a:rPr>
              <a:t>&gt; Books { </a:t>
            </a:r>
            <a:r>
              <a:rPr lang="it-IT" sz="2400" dirty="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it-IT" sz="2400" dirty="0">
                <a:highlight>
                  <a:srgbClr val="FFFF00"/>
                </a:highlight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it-IT" sz="2400" dirty="0"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24435797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F3FBF19-D968-CA40-B940-D9EFA1BA4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1" y="311085"/>
            <a:ext cx="11369038" cy="661761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sz="2800" dirty="0">
                <a:latin typeface="Consolas" panose="020B0609020204030204" pitchFamily="49" charset="0"/>
              </a:rPr>
              <a:t>            </a:t>
            </a:r>
            <a:r>
              <a:rPr lang="it-IT" sz="2800" dirty="0">
                <a:solidFill>
                  <a:srgbClr val="288FF0"/>
                </a:solidFill>
                <a:latin typeface="Consolas" panose="020B0609020204030204" pitchFamily="49" charset="0"/>
              </a:rPr>
              <a:t>Author</a:t>
            </a:r>
            <a:r>
              <a:rPr lang="it-IT" sz="2800" dirty="0">
                <a:latin typeface="Consolas" panose="020B0609020204030204" pitchFamily="49" charset="0"/>
              </a:rPr>
              <a:t> </a:t>
            </a:r>
            <a:r>
              <a:rPr lang="it-IT" sz="2800" dirty="0" err="1">
                <a:latin typeface="Consolas" panose="020B0609020204030204" pitchFamily="49" charset="0"/>
              </a:rPr>
              <a:t>df</a:t>
            </a:r>
            <a:r>
              <a:rPr lang="it-IT" sz="2800" dirty="0">
                <a:latin typeface="Consolas" panose="020B0609020204030204" pitchFamily="49" charset="0"/>
              </a:rPr>
              <a:t> = </a:t>
            </a:r>
            <a:r>
              <a:rPr lang="it-IT" sz="2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it-IT" sz="2800" dirty="0">
                <a:latin typeface="Consolas" panose="020B0609020204030204" pitchFamily="49" charset="0"/>
              </a:rPr>
              <a:t> </a:t>
            </a:r>
            <a:r>
              <a:rPr lang="it-IT" sz="2800" dirty="0">
                <a:solidFill>
                  <a:srgbClr val="288FF0"/>
                </a:solidFill>
                <a:latin typeface="Consolas" panose="020B0609020204030204" pitchFamily="49" charset="0"/>
              </a:rPr>
              <a:t>Author</a:t>
            </a:r>
            <a:r>
              <a:rPr lang="it-IT" sz="2800" dirty="0">
                <a:latin typeface="Consolas" panose="020B0609020204030204" pitchFamily="49" charset="0"/>
              </a:rPr>
              <a:t>() { </a:t>
            </a:r>
            <a:r>
              <a:rPr lang="it-IT" sz="2800" dirty="0" err="1">
                <a:latin typeface="Consolas" panose="020B0609020204030204" pitchFamily="49" charset="0"/>
              </a:rPr>
              <a:t>Name</a:t>
            </a:r>
            <a:r>
              <a:rPr lang="it-IT" sz="2800" dirty="0">
                <a:latin typeface="Consolas" panose="020B0609020204030204" pitchFamily="49" charset="0"/>
              </a:rPr>
              <a:t> = </a:t>
            </a:r>
            <a:r>
              <a:rPr lang="it-IT" sz="2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it-IT" sz="2800" dirty="0" err="1">
                <a:solidFill>
                  <a:srgbClr val="A31515"/>
                </a:solidFill>
                <a:latin typeface="Consolas" panose="020B0609020204030204" pitchFamily="49" charset="0"/>
              </a:rPr>
              <a:t>DelFuria</a:t>
            </a:r>
            <a:r>
              <a:rPr lang="it-IT" sz="2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it-IT" sz="2800" dirty="0"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it-IT" sz="2800" dirty="0">
                <a:latin typeface="Consolas" panose="020B0609020204030204" pitchFamily="49" charset="0"/>
              </a:rPr>
              <a:t>            </a:t>
            </a:r>
            <a:r>
              <a:rPr lang="it-IT" sz="2800" dirty="0">
                <a:solidFill>
                  <a:srgbClr val="288FF0"/>
                </a:solidFill>
                <a:latin typeface="Consolas" panose="020B0609020204030204" pitchFamily="49" charset="0"/>
              </a:rPr>
              <a:t>Book</a:t>
            </a:r>
            <a:r>
              <a:rPr lang="it-IT" sz="2800" dirty="0">
                <a:latin typeface="Consolas" panose="020B0609020204030204" pitchFamily="49" charset="0"/>
              </a:rPr>
              <a:t> b1 = </a:t>
            </a:r>
            <a:r>
              <a:rPr lang="it-IT" sz="2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it-IT" sz="2800" dirty="0">
                <a:latin typeface="Consolas" panose="020B0609020204030204" pitchFamily="49" charset="0"/>
              </a:rPr>
              <a:t> </a:t>
            </a:r>
            <a:r>
              <a:rPr lang="it-IT" sz="2800" dirty="0">
                <a:solidFill>
                  <a:srgbClr val="288FF0"/>
                </a:solidFill>
                <a:latin typeface="Consolas" panose="020B0609020204030204" pitchFamily="49" charset="0"/>
              </a:rPr>
              <a:t>Book</a:t>
            </a:r>
            <a:r>
              <a:rPr lang="it-IT" sz="2800" dirty="0">
                <a:latin typeface="Consolas" panose="020B0609020204030204" pitchFamily="49" charset="0"/>
              </a:rPr>
              <a:t>() { Title = </a:t>
            </a:r>
            <a:r>
              <a:rPr lang="it-IT" sz="2800" dirty="0">
                <a:solidFill>
                  <a:srgbClr val="A31515"/>
                </a:solidFill>
                <a:latin typeface="Consolas" panose="020B0609020204030204" pitchFamily="49" charset="0"/>
              </a:rPr>
              <a:t>"Programming C#"</a:t>
            </a:r>
            <a:r>
              <a:rPr lang="it-IT" sz="2800" dirty="0"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it-IT" sz="2800" dirty="0">
                <a:latin typeface="Consolas" panose="020B0609020204030204" pitchFamily="49" charset="0"/>
              </a:rPr>
              <a:t>            </a:t>
            </a:r>
            <a:r>
              <a:rPr lang="it-IT" sz="2800" dirty="0">
                <a:solidFill>
                  <a:srgbClr val="288FF0"/>
                </a:solidFill>
                <a:latin typeface="Consolas" panose="020B0609020204030204" pitchFamily="49" charset="0"/>
              </a:rPr>
              <a:t>Book</a:t>
            </a:r>
            <a:r>
              <a:rPr lang="it-IT" sz="2800" dirty="0">
                <a:latin typeface="Consolas" panose="020B0609020204030204" pitchFamily="49" charset="0"/>
              </a:rPr>
              <a:t> b2 = </a:t>
            </a:r>
            <a:r>
              <a:rPr lang="it-IT" sz="2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it-IT" sz="2800" dirty="0">
                <a:latin typeface="Consolas" panose="020B0609020204030204" pitchFamily="49" charset="0"/>
              </a:rPr>
              <a:t> </a:t>
            </a:r>
            <a:r>
              <a:rPr lang="it-IT" sz="2800" dirty="0">
                <a:solidFill>
                  <a:srgbClr val="288FF0"/>
                </a:solidFill>
                <a:latin typeface="Consolas" panose="020B0609020204030204" pitchFamily="49" charset="0"/>
              </a:rPr>
              <a:t>Book</a:t>
            </a:r>
            <a:r>
              <a:rPr lang="it-IT" sz="2800" dirty="0">
                <a:latin typeface="Consolas" panose="020B0609020204030204" pitchFamily="49" charset="0"/>
              </a:rPr>
              <a:t>() { Title = </a:t>
            </a:r>
            <a:r>
              <a:rPr lang="it-IT" sz="2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it-IT" sz="2800" dirty="0" err="1">
                <a:solidFill>
                  <a:srgbClr val="A31515"/>
                </a:solidFill>
                <a:latin typeface="Consolas" panose="020B0609020204030204" pitchFamily="49" charset="0"/>
              </a:rPr>
              <a:t>Realm</a:t>
            </a:r>
            <a:r>
              <a:rPr lang="it-IT" sz="2800" dirty="0">
                <a:solidFill>
                  <a:srgbClr val="A31515"/>
                </a:solidFill>
                <a:latin typeface="Consolas" panose="020B0609020204030204" pitchFamily="49" charset="0"/>
              </a:rPr>
              <a:t> DB"</a:t>
            </a:r>
            <a:r>
              <a:rPr lang="it-IT" sz="2800" dirty="0"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it-IT" sz="2800" dirty="0">
                <a:latin typeface="Consolas" panose="020B0609020204030204" pitchFamily="49" charset="0"/>
              </a:rPr>
              <a:t>            </a:t>
            </a:r>
            <a:r>
              <a:rPr lang="it-IT" sz="2800" dirty="0" err="1">
                <a:highlight>
                  <a:srgbClr val="FFFF00"/>
                </a:highlight>
                <a:latin typeface="Consolas" panose="020B0609020204030204" pitchFamily="49" charset="0"/>
              </a:rPr>
              <a:t>df.Books.Add</a:t>
            </a:r>
            <a:r>
              <a:rPr lang="it-IT" sz="2800" dirty="0">
                <a:highlight>
                  <a:srgbClr val="FFFF00"/>
                </a:highlight>
                <a:latin typeface="Consolas" panose="020B0609020204030204" pitchFamily="49" charset="0"/>
              </a:rPr>
              <a:t>(b1);</a:t>
            </a:r>
          </a:p>
          <a:p>
            <a:pPr marL="0" indent="0">
              <a:buNone/>
            </a:pPr>
            <a:r>
              <a:rPr lang="it-IT" sz="2800" dirty="0">
                <a:latin typeface="Consolas" panose="020B0609020204030204" pitchFamily="49" charset="0"/>
              </a:rPr>
              <a:t>            </a:t>
            </a:r>
            <a:r>
              <a:rPr lang="it-IT" sz="2800" dirty="0" err="1">
                <a:highlight>
                  <a:srgbClr val="FFFF00"/>
                </a:highlight>
                <a:latin typeface="Consolas" panose="020B0609020204030204" pitchFamily="49" charset="0"/>
              </a:rPr>
              <a:t>df.Books.Add</a:t>
            </a:r>
            <a:r>
              <a:rPr lang="it-IT" sz="2800" dirty="0">
                <a:highlight>
                  <a:srgbClr val="FFFF00"/>
                </a:highlight>
                <a:latin typeface="Consolas" panose="020B0609020204030204" pitchFamily="49" charset="0"/>
              </a:rPr>
              <a:t>(b2);</a:t>
            </a:r>
          </a:p>
          <a:p>
            <a:pPr marL="0" indent="0">
              <a:buNone/>
            </a:pPr>
            <a:r>
              <a:rPr lang="it-IT" sz="2800" dirty="0">
                <a:latin typeface="Consolas" panose="020B0609020204030204" pitchFamily="49" charset="0"/>
              </a:rPr>
              <a:t>            </a:t>
            </a:r>
            <a:r>
              <a:rPr lang="it-IT" sz="2800" dirty="0">
                <a:highlight>
                  <a:srgbClr val="FFFF00"/>
                </a:highlight>
                <a:latin typeface="Consolas" panose="020B0609020204030204" pitchFamily="49" charset="0"/>
              </a:rPr>
              <a:t>b1.Author = </a:t>
            </a:r>
            <a:r>
              <a:rPr lang="it-IT" sz="2800" dirty="0" err="1">
                <a:highlight>
                  <a:srgbClr val="FFFF00"/>
                </a:highlight>
                <a:latin typeface="Consolas" panose="020B0609020204030204" pitchFamily="49" charset="0"/>
              </a:rPr>
              <a:t>df</a:t>
            </a:r>
            <a:r>
              <a:rPr lang="it-IT" sz="2800" dirty="0"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sz="2800" dirty="0">
                <a:latin typeface="Consolas" panose="020B0609020204030204" pitchFamily="49" charset="0"/>
              </a:rPr>
              <a:t>            </a:t>
            </a:r>
            <a:r>
              <a:rPr lang="it-IT" sz="2800" dirty="0">
                <a:highlight>
                  <a:srgbClr val="FFFF00"/>
                </a:highlight>
                <a:latin typeface="Consolas" panose="020B0609020204030204" pitchFamily="49" charset="0"/>
              </a:rPr>
              <a:t>b2.Author = </a:t>
            </a:r>
            <a:r>
              <a:rPr lang="it-IT" sz="2800" dirty="0" err="1">
                <a:highlight>
                  <a:srgbClr val="FFFF00"/>
                </a:highlight>
                <a:latin typeface="Consolas" panose="020B0609020204030204" pitchFamily="49" charset="0"/>
              </a:rPr>
              <a:t>df</a:t>
            </a:r>
            <a:r>
              <a:rPr lang="it-IT" sz="2800" dirty="0"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sz="2800" dirty="0">
                <a:latin typeface="Consolas" panose="020B0609020204030204" pitchFamily="49" charset="0"/>
              </a:rPr>
              <a:t>            </a:t>
            </a:r>
            <a:r>
              <a:rPr lang="it-IT" sz="2800" dirty="0" err="1">
                <a:latin typeface="Consolas" panose="020B0609020204030204" pitchFamily="49" charset="0"/>
              </a:rPr>
              <a:t>realm.Write</a:t>
            </a:r>
            <a:r>
              <a:rPr lang="it-IT" sz="2800" dirty="0">
                <a:latin typeface="Consolas" panose="020B0609020204030204" pitchFamily="49" charset="0"/>
              </a:rPr>
              <a:t>(() =&gt;</a:t>
            </a:r>
          </a:p>
          <a:p>
            <a:pPr marL="0" indent="0">
              <a:buNone/>
            </a:pPr>
            <a:r>
              <a:rPr lang="it-IT" sz="2800" dirty="0">
                <a:latin typeface="Consolas" panose="020B0609020204030204" pitchFamily="49" charset="0"/>
              </a:rPr>
              <a:t>            {</a:t>
            </a:r>
          </a:p>
          <a:p>
            <a:pPr marL="0" indent="0">
              <a:buNone/>
            </a:pPr>
            <a:r>
              <a:rPr lang="it-IT" sz="2800" dirty="0">
                <a:latin typeface="Consolas" panose="020B0609020204030204" pitchFamily="49" charset="0"/>
              </a:rPr>
              <a:t>                </a:t>
            </a:r>
            <a:r>
              <a:rPr lang="it-IT" sz="2800" dirty="0" err="1">
                <a:highlight>
                  <a:srgbClr val="FFFF00"/>
                </a:highlight>
                <a:latin typeface="Consolas" panose="020B0609020204030204" pitchFamily="49" charset="0"/>
              </a:rPr>
              <a:t>realm.Add</a:t>
            </a:r>
            <a:r>
              <a:rPr lang="it-IT" sz="2800" dirty="0"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it-IT" sz="2800" dirty="0" err="1">
                <a:highlight>
                  <a:srgbClr val="FFFF00"/>
                </a:highlight>
                <a:latin typeface="Consolas" panose="020B0609020204030204" pitchFamily="49" charset="0"/>
              </a:rPr>
              <a:t>df</a:t>
            </a:r>
            <a:r>
              <a:rPr lang="it-IT" sz="2800" dirty="0"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it-IT" sz="2800" dirty="0">
                <a:latin typeface="Consolas" panose="020B0609020204030204" pitchFamily="49" charset="0"/>
              </a:rPr>
              <a:t>                </a:t>
            </a:r>
            <a:r>
              <a:rPr lang="it-IT" sz="2800" dirty="0" err="1">
                <a:highlight>
                  <a:srgbClr val="FFFF00"/>
                </a:highlight>
                <a:latin typeface="Consolas" panose="020B0609020204030204" pitchFamily="49" charset="0"/>
              </a:rPr>
              <a:t>realm.Add</a:t>
            </a:r>
            <a:r>
              <a:rPr lang="it-IT" sz="2800" dirty="0">
                <a:highlight>
                  <a:srgbClr val="FFFF00"/>
                </a:highlight>
                <a:latin typeface="Consolas" panose="020B0609020204030204" pitchFamily="49" charset="0"/>
              </a:rPr>
              <a:t>(b1);</a:t>
            </a:r>
          </a:p>
          <a:p>
            <a:pPr marL="0" indent="0">
              <a:buNone/>
            </a:pPr>
            <a:r>
              <a:rPr lang="it-IT" sz="2800" dirty="0">
                <a:latin typeface="Consolas" panose="020B0609020204030204" pitchFamily="49" charset="0"/>
              </a:rPr>
              <a:t>                </a:t>
            </a:r>
            <a:r>
              <a:rPr lang="it-IT" sz="2800" dirty="0" err="1">
                <a:highlight>
                  <a:srgbClr val="FFFF00"/>
                </a:highlight>
                <a:latin typeface="Consolas" panose="020B0609020204030204" pitchFamily="49" charset="0"/>
              </a:rPr>
              <a:t>realm.Add</a:t>
            </a:r>
            <a:r>
              <a:rPr lang="it-IT" sz="2800" dirty="0">
                <a:highlight>
                  <a:srgbClr val="FFFF00"/>
                </a:highlight>
                <a:latin typeface="Consolas" panose="020B0609020204030204" pitchFamily="49" charset="0"/>
              </a:rPr>
              <a:t>(b2);</a:t>
            </a:r>
          </a:p>
          <a:p>
            <a:pPr marL="0" indent="0">
              <a:buNone/>
            </a:pPr>
            <a:r>
              <a:rPr lang="it-IT" sz="2800" dirty="0">
                <a:latin typeface="Consolas" panose="020B0609020204030204" pitchFamily="49" charset="0"/>
              </a:rPr>
              <a:t>            });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29292125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DB89-13E5-4214-8AFC-85C537F5D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1" y="151516"/>
            <a:ext cx="11369038" cy="942974"/>
          </a:xfrm>
        </p:spPr>
        <p:txBody>
          <a:bodyPr/>
          <a:lstStyle/>
          <a:p>
            <a:r>
              <a:rPr lang="it-IT" dirty="0"/>
              <a:t>Watch out to </a:t>
            </a:r>
            <a:r>
              <a:rPr lang="it-IT" dirty="0" err="1"/>
              <a:t>references</a:t>
            </a:r>
            <a:r>
              <a:rPr lang="it-IT" dirty="0"/>
              <a:t> </a:t>
            </a:r>
            <a:r>
              <a:rPr lang="it-IT" dirty="0">
                <a:sym typeface="Wingdings" pitchFamily="2" charset="2"/>
              </a:rPr>
              <a:t>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1F934-E315-49DA-9D93-6556B7A15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4841" y="1291472"/>
            <a:ext cx="11541235" cy="50178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800" dirty="0">
                <a:latin typeface="Consolas" panose="020B0609020204030204" pitchFamily="49" charset="0"/>
              </a:rPr>
              <a:t>            </a:t>
            </a:r>
            <a:r>
              <a:rPr lang="it-IT" sz="2800" dirty="0">
                <a:solidFill>
                  <a:srgbClr val="00B0F0"/>
                </a:solidFill>
                <a:latin typeface="Consolas" panose="020B0609020204030204" pitchFamily="49" charset="0"/>
              </a:rPr>
              <a:t>Author</a:t>
            </a:r>
            <a:r>
              <a:rPr lang="it-IT" sz="2800" dirty="0">
                <a:latin typeface="Consolas" panose="020B0609020204030204" pitchFamily="49" charset="0"/>
              </a:rPr>
              <a:t> </a:t>
            </a:r>
            <a:r>
              <a:rPr lang="it-IT" sz="2800" dirty="0" err="1">
                <a:latin typeface="Consolas" panose="020B0609020204030204" pitchFamily="49" charset="0"/>
              </a:rPr>
              <a:t>fr</a:t>
            </a:r>
            <a:r>
              <a:rPr lang="it-IT" sz="2800" dirty="0">
                <a:latin typeface="Consolas" panose="020B0609020204030204" pitchFamily="49" charset="0"/>
              </a:rPr>
              <a:t> = </a:t>
            </a:r>
            <a:r>
              <a:rPr lang="it-IT" sz="2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it-IT" sz="2800" dirty="0">
                <a:latin typeface="Consolas" panose="020B0609020204030204" pitchFamily="49" charset="0"/>
              </a:rPr>
              <a:t> Author() { </a:t>
            </a:r>
            <a:r>
              <a:rPr lang="it-IT" sz="2800" dirty="0" err="1">
                <a:latin typeface="Consolas" panose="020B0609020204030204" pitchFamily="49" charset="0"/>
              </a:rPr>
              <a:t>Name</a:t>
            </a:r>
            <a:r>
              <a:rPr lang="it-IT" sz="2800" dirty="0">
                <a:latin typeface="Consolas" panose="020B0609020204030204" pitchFamily="49" charset="0"/>
              </a:rPr>
              <a:t> = </a:t>
            </a:r>
            <a:r>
              <a:rPr lang="it-IT" sz="2800" dirty="0">
                <a:solidFill>
                  <a:srgbClr val="A31515"/>
                </a:solidFill>
                <a:latin typeface="Consolas" panose="020B0609020204030204" pitchFamily="49" charset="0"/>
              </a:rPr>
              <a:t>"Roberto"</a:t>
            </a:r>
            <a:r>
              <a:rPr lang="it-IT" sz="2800" dirty="0"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it-IT" sz="2800" dirty="0">
                <a:latin typeface="Consolas" panose="020B0609020204030204" pitchFamily="49" charset="0"/>
              </a:rPr>
              <a:t>            </a:t>
            </a:r>
            <a:r>
              <a:rPr lang="it-IT" sz="2800" dirty="0">
                <a:solidFill>
                  <a:srgbClr val="00B0F0"/>
                </a:solidFill>
                <a:latin typeface="Consolas" panose="020B0609020204030204" pitchFamily="49" charset="0"/>
              </a:rPr>
              <a:t>Book</a:t>
            </a:r>
            <a:r>
              <a:rPr lang="it-IT" sz="2800" dirty="0">
                <a:latin typeface="Consolas" panose="020B0609020204030204" pitchFamily="49" charset="0"/>
              </a:rPr>
              <a:t> b3 = </a:t>
            </a:r>
            <a:r>
              <a:rPr lang="it-IT" sz="2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it-IT" sz="2800" dirty="0">
                <a:latin typeface="Consolas" panose="020B0609020204030204" pitchFamily="49" charset="0"/>
              </a:rPr>
              <a:t> Book() { Title = </a:t>
            </a:r>
            <a:r>
              <a:rPr lang="it-IT" sz="2800" dirty="0">
                <a:solidFill>
                  <a:srgbClr val="A31515"/>
                </a:solidFill>
                <a:latin typeface="Consolas" panose="020B0609020204030204" pitchFamily="49" charset="0"/>
              </a:rPr>
              <a:t>".NET"</a:t>
            </a:r>
            <a:r>
              <a:rPr lang="it-IT" sz="2800" dirty="0"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it-IT" sz="2800" dirty="0">
                <a:latin typeface="Consolas" panose="020B0609020204030204" pitchFamily="49" charset="0"/>
              </a:rPr>
              <a:t>            </a:t>
            </a:r>
            <a:r>
              <a:rPr lang="it-IT" sz="2800" dirty="0" err="1">
                <a:highlight>
                  <a:srgbClr val="FFFF00"/>
                </a:highlight>
                <a:latin typeface="Consolas" panose="020B0609020204030204" pitchFamily="49" charset="0"/>
              </a:rPr>
              <a:t>fr.Books.Add</a:t>
            </a:r>
            <a:r>
              <a:rPr lang="it-IT" sz="2800" dirty="0">
                <a:highlight>
                  <a:srgbClr val="FFFF00"/>
                </a:highlight>
                <a:latin typeface="Consolas" panose="020B0609020204030204" pitchFamily="49" charset="0"/>
              </a:rPr>
              <a:t>(b3);</a:t>
            </a:r>
          </a:p>
          <a:p>
            <a:pPr marL="0" indent="0">
              <a:buNone/>
            </a:pPr>
            <a:r>
              <a:rPr lang="it-IT" sz="2800" dirty="0">
                <a:latin typeface="Consolas" panose="020B0609020204030204" pitchFamily="49" charset="0"/>
              </a:rPr>
              <a:t>            </a:t>
            </a:r>
            <a:r>
              <a:rPr lang="it-IT" sz="2800" dirty="0">
                <a:highlight>
                  <a:srgbClr val="FFFF00"/>
                </a:highlight>
                <a:latin typeface="Consolas" panose="020B0609020204030204" pitchFamily="49" charset="0"/>
              </a:rPr>
              <a:t>// the </a:t>
            </a:r>
            <a:r>
              <a:rPr lang="it-IT" sz="2800" dirty="0" err="1">
                <a:highlight>
                  <a:srgbClr val="FFFF00"/>
                </a:highlight>
                <a:latin typeface="Consolas" panose="020B0609020204030204" pitchFamily="49" charset="0"/>
              </a:rPr>
              <a:t>author’s</a:t>
            </a:r>
            <a:r>
              <a:rPr lang="it-IT" sz="2800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it-IT" sz="2800" dirty="0" err="1">
                <a:highlight>
                  <a:srgbClr val="FFFF00"/>
                </a:highlight>
                <a:latin typeface="Consolas" panose="020B0609020204030204" pitchFamily="49" charset="0"/>
              </a:rPr>
              <a:t>reference</a:t>
            </a:r>
            <a:r>
              <a:rPr lang="it-IT" sz="2800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it-IT" sz="2800" dirty="0" err="1">
                <a:highlight>
                  <a:srgbClr val="FFFF00"/>
                </a:highlight>
                <a:latin typeface="Consolas" panose="020B0609020204030204" pitchFamily="49" charset="0"/>
              </a:rPr>
              <a:t>is</a:t>
            </a:r>
            <a:r>
              <a:rPr lang="it-IT" sz="2800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it-IT" sz="2800" dirty="0" err="1">
                <a:highlight>
                  <a:srgbClr val="FFFF00"/>
                </a:highlight>
                <a:latin typeface="Consolas" panose="020B0609020204030204" pitchFamily="49" charset="0"/>
              </a:rPr>
              <a:t>unassigned</a:t>
            </a:r>
            <a:r>
              <a:rPr lang="it-IT" sz="2800" dirty="0">
                <a:highlight>
                  <a:srgbClr val="FFFF00"/>
                </a:highlight>
                <a:latin typeface="Consolas" panose="020B0609020204030204" pitchFamily="49" charset="0"/>
              </a:rPr>
              <a:t>..</a:t>
            </a:r>
          </a:p>
          <a:p>
            <a:pPr marL="0" indent="0">
              <a:buNone/>
            </a:pPr>
            <a:r>
              <a:rPr lang="it-IT" sz="2800" dirty="0">
                <a:latin typeface="Consolas" panose="020B0609020204030204" pitchFamily="49" charset="0"/>
              </a:rPr>
              <a:t>            </a:t>
            </a:r>
            <a:r>
              <a:rPr lang="it-IT" sz="2800" dirty="0" err="1">
                <a:latin typeface="Consolas" panose="020B0609020204030204" pitchFamily="49" charset="0"/>
              </a:rPr>
              <a:t>realm.Write</a:t>
            </a:r>
            <a:r>
              <a:rPr lang="it-IT" sz="2800" dirty="0">
                <a:latin typeface="Consolas" panose="020B0609020204030204" pitchFamily="49" charset="0"/>
              </a:rPr>
              <a:t>(() =&gt;</a:t>
            </a:r>
          </a:p>
          <a:p>
            <a:pPr marL="0" indent="0">
              <a:buNone/>
            </a:pPr>
            <a:r>
              <a:rPr lang="it-IT" sz="2800" dirty="0">
                <a:latin typeface="Consolas" panose="020B0609020204030204" pitchFamily="49" charset="0"/>
              </a:rPr>
              <a:t>            {</a:t>
            </a:r>
          </a:p>
          <a:p>
            <a:pPr marL="0" indent="0">
              <a:buNone/>
            </a:pPr>
            <a:r>
              <a:rPr lang="it-IT" sz="2800" dirty="0">
                <a:latin typeface="Consolas" panose="020B0609020204030204" pitchFamily="49" charset="0"/>
              </a:rPr>
              <a:t>                </a:t>
            </a:r>
            <a:r>
              <a:rPr lang="it-IT" sz="2800" dirty="0" err="1">
                <a:latin typeface="Consolas" panose="020B0609020204030204" pitchFamily="49" charset="0"/>
              </a:rPr>
              <a:t>realm.Add</a:t>
            </a:r>
            <a:r>
              <a:rPr lang="it-IT" sz="2800" dirty="0">
                <a:latin typeface="Consolas" panose="020B0609020204030204" pitchFamily="49" charset="0"/>
              </a:rPr>
              <a:t>(</a:t>
            </a:r>
            <a:r>
              <a:rPr lang="it-IT" sz="2800" dirty="0" err="1">
                <a:latin typeface="Consolas" panose="020B0609020204030204" pitchFamily="49" charset="0"/>
              </a:rPr>
              <a:t>fr</a:t>
            </a:r>
            <a:r>
              <a:rPr lang="it-IT" sz="2800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it-IT" sz="2800" dirty="0">
                <a:latin typeface="Consolas" panose="020B0609020204030204" pitchFamily="49" charset="0"/>
              </a:rPr>
              <a:t>                </a:t>
            </a:r>
            <a:r>
              <a:rPr lang="it-IT" sz="2800" dirty="0" err="1">
                <a:latin typeface="Consolas" panose="020B0609020204030204" pitchFamily="49" charset="0"/>
              </a:rPr>
              <a:t>realm.Add</a:t>
            </a:r>
            <a:r>
              <a:rPr lang="it-IT" sz="2800" dirty="0">
                <a:latin typeface="Consolas" panose="020B0609020204030204" pitchFamily="49" charset="0"/>
              </a:rPr>
              <a:t>(b3);</a:t>
            </a:r>
          </a:p>
          <a:p>
            <a:pPr marL="0" indent="0">
              <a:buNone/>
            </a:pPr>
            <a:r>
              <a:rPr lang="it-IT" sz="2800" dirty="0">
                <a:latin typeface="Consolas" panose="020B0609020204030204" pitchFamily="49" charset="0"/>
              </a:rPr>
              <a:t>            });</a:t>
            </a:r>
          </a:p>
        </p:txBody>
      </p:sp>
    </p:spTree>
    <p:extLst>
      <p:ext uri="{BB962C8B-B14F-4D97-AF65-F5344CB8AC3E}">
        <p14:creationId xmlns:p14="http://schemas.microsoft.com/office/powerpoint/2010/main" val="35493678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8F580-1B26-4BCD-B370-13A6DA62D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1-N Relations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E91FF-D7D1-4ACA-A857-DC41D61FD1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Demo5</a:t>
            </a:r>
          </a:p>
        </p:txBody>
      </p:sp>
    </p:spTree>
    <p:extLst>
      <p:ext uri="{BB962C8B-B14F-4D97-AF65-F5344CB8AC3E}">
        <p14:creationId xmlns:p14="http://schemas.microsoft.com/office/powerpoint/2010/main" val="2668276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DB89-13E5-4214-8AFC-85C537F5D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Realm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3C000EBF-FB06-C04A-BDB9-34D92525CE3B}"/>
              </a:ext>
            </a:extLst>
          </p:cNvPr>
          <p:cNvSpPr/>
          <p:nvPr/>
        </p:nvSpPr>
        <p:spPr>
          <a:xfrm>
            <a:off x="489865" y="2592463"/>
            <a:ext cx="690245" cy="793115"/>
          </a:xfrm>
          <a:custGeom>
            <a:avLst/>
            <a:gdLst/>
            <a:ahLst/>
            <a:cxnLst/>
            <a:rect l="l" t="t" r="r" b="b"/>
            <a:pathLst>
              <a:path w="690244" h="793114">
                <a:moveTo>
                  <a:pt x="344864" y="0"/>
                </a:moveTo>
                <a:lnTo>
                  <a:pt x="275362" y="1751"/>
                </a:lnTo>
                <a:lnTo>
                  <a:pt x="210627" y="6776"/>
                </a:lnTo>
                <a:lnTo>
                  <a:pt x="152047" y="14726"/>
                </a:lnTo>
                <a:lnTo>
                  <a:pt x="101008" y="25255"/>
                </a:lnTo>
                <a:lnTo>
                  <a:pt x="58897" y="38016"/>
                </a:lnTo>
                <a:lnTo>
                  <a:pt x="7006" y="68845"/>
                </a:lnTo>
                <a:lnTo>
                  <a:pt x="0" y="86220"/>
                </a:lnTo>
                <a:lnTo>
                  <a:pt x="0" y="706735"/>
                </a:lnTo>
                <a:lnTo>
                  <a:pt x="27101" y="740295"/>
                </a:lnTo>
                <a:lnTo>
                  <a:pt x="101008" y="767700"/>
                </a:lnTo>
                <a:lnTo>
                  <a:pt x="152046" y="778228"/>
                </a:lnTo>
                <a:lnTo>
                  <a:pt x="210626" y="786177"/>
                </a:lnTo>
                <a:lnTo>
                  <a:pt x="275361" y="791200"/>
                </a:lnTo>
                <a:lnTo>
                  <a:pt x="344863" y="792952"/>
                </a:lnTo>
                <a:lnTo>
                  <a:pt x="414365" y="791200"/>
                </a:lnTo>
                <a:lnTo>
                  <a:pt x="479099" y="786177"/>
                </a:lnTo>
                <a:lnTo>
                  <a:pt x="537679" y="778228"/>
                </a:lnTo>
                <a:lnTo>
                  <a:pt x="588718" y="767700"/>
                </a:lnTo>
                <a:lnTo>
                  <a:pt x="630829" y="754940"/>
                </a:lnTo>
                <a:lnTo>
                  <a:pt x="682720" y="724111"/>
                </a:lnTo>
                <a:lnTo>
                  <a:pt x="689728" y="86220"/>
                </a:lnTo>
                <a:lnTo>
                  <a:pt x="682721" y="68845"/>
                </a:lnTo>
                <a:lnTo>
                  <a:pt x="630830" y="38016"/>
                </a:lnTo>
                <a:lnTo>
                  <a:pt x="588720" y="25255"/>
                </a:lnTo>
                <a:lnTo>
                  <a:pt x="537681" y="14726"/>
                </a:lnTo>
                <a:lnTo>
                  <a:pt x="479101" y="6776"/>
                </a:lnTo>
                <a:lnTo>
                  <a:pt x="414366" y="1751"/>
                </a:lnTo>
                <a:lnTo>
                  <a:pt x="34486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5FDC68F5-0980-4446-B206-1F9779D3ADED}"/>
              </a:ext>
            </a:extLst>
          </p:cNvPr>
          <p:cNvSpPr/>
          <p:nvPr/>
        </p:nvSpPr>
        <p:spPr>
          <a:xfrm>
            <a:off x="489865" y="2592463"/>
            <a:ext cx="690245" cy="172720"/>
          </a:xfrm>
          <a:custGeom>
            <a:avLst/>
            <a:gdLst/>
            <a:ahLst/>
            <a:cxnLst/>
            <a:rect l="l" t="t" r="r" b="b"/>
            <a:pathLst>
              <a:path w="690244" h="172720">
                <a:moveTo>
                  <a:pt x="344864" y="0"/>
                </a:moveTo>
                <a:lnTo>
                  <a:pt x="275362" y="1751"/>
                </a:lnTo>
                <a:lnTo>
                  <a:pt x="210627" y="6776"/>
                </a:lnTo>
                <a:lnTo>
                  <a:pt x="152047" y="14726"/>
                </a:lnTo>
                <a:lnTo>
                  <a:pt x="101008" y="25255"/>
                </a:lnTo>
                <a:lnTo>
                  <a:pt x="58897" y="38016"/>
                </a:lnTo>
                <a:lnTo>
                  <a:pt x="7006" y="68845"/>
                </a:lnTo>
                <a:lnTo>
                  <a:pt x="0" y="86220"/>
                </a:lnTo>
                <a:lnTo>
                  <a:pt x="7006" y="103594"/>
                </a:lnTo>
                <a:lnTo>
                  <a:pt x="58897" y="134420"/>
                </a:lnTo>
                <a:lnTo>
                  <a:pt x="101008" y="147178"/>
                </a:lnTo>
                <a:lnTo>
                  <a:pt x="152047" y="157705"/>
                </a:lnTo>
                <a:lnTo>
                  <a:pt x="210627" y="165653"/>
                </a:lnTo>
                <a:lnTo>
                  <a:pt x="275362" y="170676"/>
                </a:lnTo>
                <a:lnTo>
                  <a:pt x="344864" y="172427"/>
                </a:lnTo>
                <a:lnTo>
                  <a:pt x="414366" y="170676"/>
                </a:lnTo>
                <a:lnTo>
                  <a:pt x="479101" y="165653"/>
                </a:lnTo>
                <a:lnTo>
                  <a:pt x="537681" y="157705"/>
                </a:lnTo>
                <a:lnTo>
                  <a:pt x="588720" y="147178"/>
                </a:lnTo>
                <a:lnTo>
                  <a:pt x="630830" y="134420"/>
                </a:lnTo>
                <a:lnTo>
                  <a:pt x="682721" y="103594"/>
                </a:lnTo>
                <a:lnTo>
                  <a:pt x="689728" y="86220"/>
                </a:lnTo>
                <a:lnTo>
                  <a:pt x="682721" y="68845"/>
                </a:lnTo>
                <a:lnTo>
                  <a:pt x="630830" y="38016"/>
                </a:lnTo>
                <a:lnTo>
                  <a:pt x="588720" y="25255"/>
                </a:lnTo>
                <a:lnTo>
                  <a:pt x="537681" y="14726"/>
                </a:lnTo>
                <a:lnTo>
                  <a:pt x="479101" y="6776"/>
                </a:lnTo>
                <a:lnTo>
                  <a:pt x="414366" y="1751"/>
                </a:lnTo>
                <a:lnTo>
                  <a:pt x="344864" y="0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E10B5AA3-1ECA-EB4F-A976-B9437A5298DD}"/>
              </a:ext>
            </a:extLst>
          </p:cNvPr>
          <p:cNvSpPr/>
          <p:nvPr/>
        </p:nvSpPr>
        <p:spPr>
          <a:xfrm>
            <a:off x="489865" y="2592463"/>
            <a:ext cx="690245" cy="793115"/>
          </a:xfrm>
          <a:custGeom>
            <a:avLst/>
            <a:gdLst/>
            <a:ahLst/>
            <a:cxnLst/>
            <a:rect l="l" t="t" r="r" b="b"/>
            <a:pathLst>
              <a:path w="690244" h="793114">
                <a:moveTo>
                  <a:pt x="689728" y="86215"/>
                </a:moveTo>
                <a:lnTo>
                  <a:pt x="662626" y="119774"/>
                </a:lnTo>
                <a:lnTo>
                  <a:pt x="588719" y="147179"/>
                </a:lnTo>
                <a:lnTo>
                  <a:pt x="537680" y="157707"/>
                </a:lnTo>
                <a:lnTo>
                  <a:pt x="479100" y="165656"/>
                </a:lnTo>
                <a:lnTo>
                  <a:pt x="414366" y="170680"/>
                </a:lnTo>
                <a:lnTo>
                  <a:pt x="344864" y="172431"/>
                </a:lnTo>
                <a:lnTo>
                  <a:pt x="275362" y="170680"/>
                </a:lnTo>
                <a:lnTo>
                  <a:pt x="210627" y="165656"/>
                </a:lnTo>
                <a:lnTo>
                  <a:pt x="152047" y="157707"/>
                </a:lnTo>
                <a:lnTo>
                  <a:pt x="101008" y="147179"/>
                </a:lnTo>
                <a:lnTo>
                  <a:pt x="58897" y="134419"/>
                </a:lnTo>
                <a:lnTo>
                  <a:pt x="7006" y="103591"/>
                </a:lnTo>
                <a:lnTo>
                  <a:pt x="0" y="86215"/>
                </a:lnTo>
                <a:lnTo>
                  <a:pt x="7006" y="68840"/>
                </a:lnTo>
                <a:lnTo>
                  <a:pt x="58897" y="38011"/>
                </a:lnTo>
                <a:lnTo>
                  <a:pt x="101008" y="25252"/>
                </a:lnTo>
                <a:lnTo>
                  <a:pt x="152047" y="14724"/>
                </a:lnTo>
                <a:lnTo>
                  <a:pt x="210627" y="6775"/>
                </a:lnTo>
                <a:lnTo>
                  <a:pt x="275362" y="1751"/>
                </a:lnTo>
                <a:lnTo>
                  <a:pt x="344864" y="0"/>
                </a:lnTo>
                <a:lnTo>
                  <a:pt x="414366" y="1751"/>
                </a:lnTo>
                <a:lnTo>
                  <a:pt x="479100" y="6775"/>
                </a:lnTo>
                <a:lnTo>
                  <a:pt x="537680" y="14724"/>
                </a:lnTo>
                <a:lnTo>
                  <a:pt x="588719" y="25252"/>
                </a:lnTo>
                <a:lnTo>
                  <a:pt x="630830" y="38011"/>
                </a:lnTo>
                <a:lnTo>
                  <a:pt x="682721" y="68840"/>
                </a:lnTo>
                <a:lnTo>
                  <a:pt x="689728" y="86215"/>
                </a:lnTo>
                <a:lnTo>
                  <a:pt x="689728" y="706734"/>
                </a:lnTo>
                <a:lnTo>
                  <a:pt x="662626" y="740294"/>
                </a:lnTo>
                <a:lnTo>
                  <a:pt x="588719" y="767698"/>
                </a:lnTo>
                <a:lnTo>
                  <a:pt x="537680" y="778226"/>
                </a:lnTo>
                <a:lnTo>
                  <a:pt x="479100" y="786175"/>
                </a:lnTo>
                <a:lnTo>
                  <a:pt x="414366" y="791199"/>
                </a:lnTo>
                <a:lnTo>
                  <a:pt x="344864" y="792951"/>
                </a:lnTo>
                <a:lnTo>
                  <a:pt x="275362" y="791199"/>
                </a:lnTo>
                <a:lnTo>
                  <a:pt x="210627" y="786175"/>
                </a:lnTo>
                <a:lnTo>
                  <a:pt x="152047" y="778226"/>
                </a:lnTo>
                <a:lnTo>
                  <a:pt x="101008" y="767698"/>
                </a:lnTo>
                <a:lnTo>
                  <a:pt x="58897" y="754939"/>
                </a:lnTo>
                <a:lnTo>
                  <a:pt x="7006" y="724110"/>
                </a:lnTo>
                <a:lnTo>
                  <a:pt x="0" y="706734"/>
                </a:lnTo>
                <a:lnTo>
                  <a:pt x="1" y="86215"/>
                </a:lnTo>
              </a:path>
            </a:pathLst>
          </a:custGeom>
          <a:ln w="25400">
            <a:solidFill>
              <a:srgbClr val="FB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BD4C69AF-EBCC-1146-8460-A28759254779}"/>
              </a:ext>
            </a:extLst>
          </p:cNvPr>
          <p:cNvSpPr txBox="1"/>
          <p:nvPr/>
        </p:nvSpPr>
        <p:spPr>
          <a:xfrm>
            <a:off x="1342828" y="2304301"/>
            <a:ext cx="1794510" cy="1122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599"/>
              </a:lnSpc>
              <a:spcBef>
                <a:spcPts val="100"/>
              </a:spcBef>
            </a:pPr>
            <a:r>
              <a:rPr sz="3300" spc="35" dirty="0">
                <a:solidFill>
                  <a:srgbClr val="333333"/>
                </a:solidFill>
                <a:latin typeface="Liberation Sans"/>
                <a:cs typeface="Liberation Sans"/>
              </a:rPr>
              <a:t>Mobile  </a:t>
            </a:r>
            <a:r>
              <a:rPr sz="3300" spc="-220" dirty="0">
                <a:solidFill>
                  <a:srgbClr val="333333"/>
                </a:solidFill>
                <a:latin typeface="Liberation Sans"/>
                <a:cs typeface="Liberation Sans"/>
              </a:rPr>
              <a:t>D</a:t>
            </a:r>
            <a:r>
              <a:rPr sz="3300" spc="-50" dirty="0">
                <a:solidFill>
                  <a:srgbClr val="333333"/>
                </a:solidFill>
                <a:latin typeface="Liberation Sans"/>
                <a:cs typeface="Liberation Sans"/>
              </a:rPr>
              <a:t>a</a:t>
            </a:r>
            <a:r>
              <a:rPr sz="3300" spc="160" dirty="0">
                <a:solidFill>
                  <a:srgbClr val="333333"/>
                </a:solidFill>
                <a:latin typeface="Liberation Sans"/>
                <a:cs typeface="Liberation Sans"/>
              </a:rPr>
              <a:t>t</a:t>
            </a:r>
            <a:r>
              <a:rPr sz="3300" spc="-50" dirty="0">
                <a:solidFill>
                  <a:srgbClr val="333333"/>
                </a:solidFill>
                <a:latin typeface="Liberation Sans"/>
                <a:cs typeface="Liberation Sans"/>
              </a:rPr>
              <a:t>a</a:t>
            </a:r>
            <a:r>
              <a:rPr sz="3300" spc="-20" dirty="0">
                <a:solidFill>
                  <a:srgbClr val="333333"/>
                </a:solidFill>
                <a:latin typeface="Liberation Sans"/>
                <a:cs typeface="Liberation Sans"/>
              </a:rPr>
              <a:t>ba</a:t>
            </a:r>
            <a:r>
              <a:rPr sz="3300" spc="45" dirty="0">
                <a:solidFill>
                  <a:srgbClr val="333333"/>
                </a:solidFill>
                <a:latin typeface="Liberation Sans"/>
                <a:cs typeface="Liberation Sans"/>
              </a:rPr>
              <a:t>s</a:t>
            </a:r>
            <a:r>
              <a:rPr sz="3300" spc="-90" dirty="0">
                <a:solidFill>
                  <a:srgbClr val="333333"/>
                </a:solidFill>
                <a:latin typeface="Liberation Sans"/>
                <a:cs typeface="Liberation Sans"/>
              </a:rPr>
              <a:t>e</a:t>
            </a:r>
            <a:endParaRPr sz="3300" dirty="0">
              <a:latin typeface="Liberation Sans"/>
              <a:cs typeface="Liberation Sans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99618A02-87D4-D242-8347-FB2D68AB5F0D}"/>
              </a:ext>
            </a:extLst>
          </p:cNvPr>
          <p:cNvSpPr/>
          <p:nvPr/>
        </p:nvSpPr>
        <p:spPr>
          <a:xfrm>
            <a:off x="426721" y="4344438"/>
            <a:ext cx="1199515" cy="869950"/>
          </a:xfrm>
          <a:custGeom>
            <a:avLst/>
            <a:gdLst/>
            <a:ahLst/>
            <a:cxnLst/>
            <a:rect l="l" t="t" r="r" b="b"/>
            <a:pathLst>
              <a:path w="1199514" h="869950">
                <a:moveTo>
                  <a:pt x="769140" y="787401"/>
                </a:moveTo>
                <a:lnTo>
                  <a:pt x="457900" y="787401"/>
                </a:lnTo>
                <a:lnTo>
                  <a:pt x="478111" y="812304"/>
                </a:lnTo>
                <a:lnTo>
                  <a:pt x="502166" y="833274"/>
                </a:lnTo>
                <a:lnTo>
                  <a:pt x="529488" y="849891"/>
                </a:lnTo>
                <a:lnTo>
                  <a:pt x="559500" y="861734"/>
                </a:lnTo>
                <a:lnTo>
                  <a:pt x="609173" y="869670"/>
                </a:lnTo>
                <a:lnTo>
                  <a:pt x="657544" y="864622"/>
                </a:lnTo>
                <a:lnTo>
                  <a:pt x="702383" y="847766"/>
                </a:lnTo>
                <a:lnTo>
                  <a:pt x="741462" y="820283"/>
                </a:lnTo>
                <a:lnTo>
                  <a:pt x="769140" y="787401"/>
                </a:lnTo>
                <a:close/>
              </a:path>
              <a:path w="1199514" h="869950">
                <a:moveTo>
                  <a:pt x="300222" y="76274"/>
                </a:moveTo>
                <a:lnTo>
                  <a:pt x="220472" y="91022"/>
                </a:lnTo>
                <a:lnTo>
                  <a:pt x="178612" y="115417"/>
                </a:lnTo>
                <a:lnTo>
                  <a:pt x="144940" y="149073"/>
                </a:lnTo>
                <a:lnTo>
                  <a:pt x="120988" y="190007"/>
                </a:lnTo>
                <a:lnTo>
                  <a:pt x="108288" y="236237"/>
                </a:lnTo>
                <a:lnTo>
                  <a:pt x="108371" y="285780"/>
                </a:lnTo>
                <a:lnTo>
                  <a:pt x="107355" y="289756"/>
                </a:lnTo>
                <a:lnTo>
                  <a:pt x="54394" y="308144"/>
                </a:lnTo>
                <a:lnTo>
                  <a:pt x="15559" y="348239"/>
                </a:lnTo>
                <a:lnTo>
                  <a:pt x="0" y="393113"/>
                </a:lnTo>
                <a:lnTo>
                  <a:pt x="2934" y="438827"/>
                </a:lnTo>
                <a:lnTo>
                  <a:pt x="22973" y="480118"/>
                </a:lnTo>
                <a:lnTo>
                  <a:pt x="58726" y="511726"/>
                </a:lnTo>
                <a:lnTo>
                  <a:pt x="42880" y="532488"/>
                </a:lnTo>
                <a:lnTo>
                  <a:pt x="32091" y="555848"/>
                </a:lnTo>
                <a:lnTo>
                  <a:pt x="26683" y="580784"/>
                </a:lnTo>
                <a:lnTo>
                  <a:pt x="26731" y="591360"/>
                </a:lnTo>
                <a:lnTo>
                  <a:pt x="41802" y="651766"/>
                </a:lnTo>
                <a:lnTo>
                  <a:pt x="72077" y="686345"/>
                </a:lnTo>
                <a:lnTo>
                  <a:pt x="113350" y="707255"/>
                </a:lnTo>
                <a:lnTo>
                  <a:pt x="161292" y="711142"/>
                </a:lnTo>
                <a:lnTo>
                  <a:pt x="162028" y="712424"/>
                </a:lnTo>
                <a:lnTo>
                  <a:pt x="193748" y="753722"/>
                </a:lnTo>
                <a:lnTo>
                  <a:pt x="230840" y="783735"/>
                </a:lnTo>
                <a:lnTo>
                  <a:pt x="273061" y="804567"/>
                </a:lnTo>
                <a:lnTo>
                  <a:pt x="318645" y="815786"/>
                </a:lnTo>
                <a:lnTo>
                  <a:pt x="365824" y="816954"/>
                </a:lnTo>
                <a:lnTo>
                  <a:pt x="412832" y="807637"/>
                </a:lnTo>
                <a:lnTo>
                  <a:pt x="457900" y="787401"/>
                </a:lnTo>
                <a:lnTo>
                  <a:pt x="769140" y="787401"/>
                </a:lnTo>
                <a:lnTo>
                  <a:pt x="772551" y="783348"/>
                </a:lnTo>
                <a:lnTo>
                  <a:pt x="793421" y="738142"/>
                </a:lnTo>
                <a:lnTo>
                  <a:pt x="960655" y="738142"/>
                </a:lnTo>
                <a:lnTo>
                  <a:pt x="973464" y="731625"/>
                </a:lnTo>
                <a:lnTo>
                  <a:pt x="1008257" y="697398"/>
                </a:lnTo>
                <a:lnTo>
                  <a:pt x="1031074" y="653994"/>
                </a:lnTo>
                <a:lnTo>
                  <a:pt x="1039268" y="604017"/>
                </a:lnTo>
                <a:lnTo>
                  <a:pt x="1062923" y="599143"/>
                </a:lnTo>
                <a:lnTo>
                  <a:pt x="1107203" y="580784"/>
                </a:lnTo>
                <a:lnTo>
                  <a:pt x="1162870" y="532276"/>
                </a:lnTo>
                <a:lnTo>
                  <a:pt x="1186973" y="490497"/>
                </a:lnTo>
                <a:lnTo>
                  <a:pt x="1199260" y="444672"/>
                </a:lnTo>
                <a:lnTo>
                  <a:pt x="1199398" y="397277"/>
                </a:lnTo>
                <a:lnTo>
                  <a:pt x="1187059" y="350789"/>
                </a:lnTo>
                <a:lnTo>
                  <a:pt x="1161912" y="307688"/>
                </a:lnTo>
                <a:lnTo>
                  <a:pt x="1164617" y="301452"/>
                </a:lnTo>
                <a:lnTo>
                  <a:pt x="1166890" y="295039"/>
                </a:lnTo>
                <a:lnTo>
                  <a:pt x="1168694" y="288486"/>
                </a:lnTo>
                <a:lnTo>
                  <a:pt x="1173710" y="241944"/>
                </a:lnTo>
                <a:lnTo>
                  <a:pt x="1164100" y="197773"/>
                </a:lnTo>
                <a:lnTo>
                  <a:pt x="1141578" y="158928"/>
                </a:lnTo>
                <a:lnTo>
                  <a:pt x="1107859" y="128363"/>
                </a:lnTo>
                <a:lnTo>
                  <a:pt x="1064655" y="109035"/>
                </a:lnTo>
                <a:lnTo>
                  <a:pt x="1062581" y="101516"/>
                </a:lnTo>
                <a:lnTo>
                  <a:pt x="389130" y="101516"/>
                </a:lnTo>
                <a:lnTo>
                  <a:pt x="360924" y="88224"/>
                </a:lnTo>
                <a:lnTo>
                  <a:pt x="331078" y="79767"/>
                </a:lnTo>
                <a:lnTo>
                  <a:pt x="300222" y="76274"/>
                </a:lnTo>
                <a:close/>
              </a:path>
              <a:path w="1199514" h="869950">
                <a:moveTo>
                  <a:pt x="960655" y="738142"/>
                </a:moveTo>
                <a:lnTo>
                  <a:pt x="793421" y="738142"/>
                </a:lnTo>
                <a:lnTo>
                  <a:pt x="813257" y="748504"/>
                </a:lnTo>
                <a:lnTo>
                  <a:pt x="834265" y="756016"/>
                </a:lnTo>
                <a:lnTo>
                  <a:pt x="856129" y="760588"/>
                </a:lnTo>
                <a:lnTo>
                  <a:pt x="878537" y="762132"/>
                </a:lnTo>
                <a:lnTo>
                  <a:pt x="929342" y="754071"/>
                </a:lnTo>
                <a:lnTo>
                  <a:pt x="960655" y="738142"/>
                </a:lnTo>
                <a:close/>
              </a:path>
              <a:path w="1199514" h="869950">
                <a:moveTo>
                  <a:pt x="498807" y="25470"/>
                </a:moveTo>
                <a:lnTo>
                  <a:pt x="455433" y="38560"/>
                </a:lnTo>
                <a:lnTo>
                  <a:pt x="417773" y="64241"/>
                </a:lnTo>
                <a:lnTo>
                  <a:pt x="389130" y="101516"/>
                </a:lnTo>
                <a:lnTo>
                  <a:pt x="1062581" y="101516"/>
                </a:lnTo>
                <a:lnTo>
                  <a:pt x="1058557" y="86932"/>
                </a:lnTo>
                <a:lnTo>
                  <a:pt x="1048760" y="66332"/>
                </a:lnTo>
                <a:lnTo>
                  <a:pt x="1048484" y="65943"/>
                </a:lnTo>
                <a:lnTo>
                  <a:pt x="623940" y="65943"/>
                </a:lnTo>
                <a:lnTo>
                  <a:pt x="616033" y="58811"/>
                </a:lnTo>
                <a:lnTo>
                  <a:pt x="607633" y="52269"/>
                </a:lnTo>
                <a:lnTo>
                  <a:pt x="598776" y="46341"/>
                </a:lnTo>
                <a:lnTo>
                  <a:pt x="589498" y="41051"/>
                </a:lnTo>
                <a:lnTo>
                  <a:pt x="544596" y="25968"/>
                </a:lnTo>
                <a:lnTo>
                  <a:pt x="498807" y="25470"/>
                </a:lnTo>
                <a:close/>
              </a:path>
              <a:path w="1199514" h="869950">
                <a:moveTo>
                  <a:pt x="740101" y="0"/>
                </a:moveTo>
                <a:lnTo>
                  <a:pt x="694003" y="5958"/>
                </a:lnTo>
                <a:lnTo>
                  <a:pt x="653539" y="28514"/>
                </a:lnTo>
                <a:lnTo>
                  <a:pt x="623940" y="65943"/>
                </a:lnTo>
                <a:lnTo>
                  <a:pt x="1048484" y="65943"/>
                </a:lnTo>
                <a:lnTo>
                  <a:pt x="1035521" y="47679"/>
                </a:lnTo>
                <a:lnTo>
                  <a:pt x="1034665" y="46830"/>
                </a:lnTo>
                <a:lnTo>
                  <a:pt x="828905" y="46830"/>
                </a:lnTo>
                <a:lnTo>
                  <a:pt x="819881" y="36462"/>
                </a:lnTo>
                <a:lnTo>
                  <a:pt x="809754" y="27205"/>
                </a:lnTo>
                <a:lnTo>
                  <a:pt x="798626" y="19144"/>
                </a:lnTo>
                <a:lnTo>
                  <a:pt x="786602" y="12362"/>
                </a:lnTo>
                <a:lnTo>
                  <a:pt x="740101" y="0"/>
                </a:lnTo>
                <a:close/>
              </a:path>
              <a:path w="1199514" h="869950">
                <a:moveTo>
                  <a:pt x="941466" y="309"/>
                </a:moveTo>
                <a:lnTo>
                  <a:pt x="900294" y="3647"/>
                </a:lnTo>
                <a:lnTo>
                  <a:pt x="861730" y="19239"/>
                </a:lnTo>
                <a:lnTo>
                  <a:pt x="828905" y="46830"/>
                </a:lnTo>
                <a:lnTo>
                  <a:pt x="1034665" y="46830"/>
                </a:lnTo>
                <a:lnTo>
                  <a:pt x="1019100" y="31412"/>
                </a:lnTo>
                <a:lnTo>
                  <a:pt x="982112" y="9479"/>
                </a:lnTo>
                <a:lnTo>
                  <a:pt x="941466" y="309"/>
                </a:lnTo>
                <a:close/>
              </a:path>
            </a:pathLst>
          </a:custGeom>
          <a:solidFill>
            <a:srgbClr val="9A50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29E31808-7E94-0648-B86B-62E9A26C7A5F}"/>
              </a:ext>
            </a:extLst>
          </p:cNvPr>
          <p:cNvSpPr txBox="1"/>
          <p:nvPr/>
        </p:nvSpPr>
        <p:spPr>
          <a:xfrm>
            <a:off x="1795631" y="4090901"/>
            <a:ext cx="1651000" cy="1122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599"/>
              </a:lnSpc>
              <a:spcBef>
                <a:spcPts val="100"/>
              </a:spcBef>
            </a:pPr>
            <a:r>
              <a:rPr sz="3300" spc="35" dirty="0">
                <a:solidFill>
                  <a:srgbClr val="333333"/>
                </a:solidFill>
                <a:latin typeface="Liberation Sans"/>
                <a:cs typeface="Liberation Sans"/>
              </a:rPr>
              <a:t>Mobile  </a:t>
            </a:r>
            <a:r>
              <a:rPr sz="3300" spc="50" dirty="0">
                <a:solidFill>
                  <a:srgbClr val="333333"/>
                </a:solidFill>
                <a:latin typeface="Liberation Sans"/>
                <a:cs typeface="Liberation Sans"/>
              </a:rPr>
              <a:t>Platfor</a:t>
            </a:r>
            <a:r>
              <a:rPr sz="3300" spc="140" dirty="0">
                <a:solidFill>
                  <a:srgbClr val="333333"/>
                </a:solidFill>
                <a:latin typeface="Liberation Sans"/>
                <a:cs typeface="Liberation Sans"/>
              </a:rPr>
              <a:t>m</a:t>
            </a:r>
            <a:endParaRPr sz="3300">
              <a:latin typeface="Liberation Sans"/>
              <a:cs typeface="Liberation Sans"/>
            </a:endParaRP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353C546F-72F6-8642-BCC0-BC5875AB93B3}"/>
              </a:ext>
            </a:extLst>
          </p:cNvPr>
          <p:cNvSpPr txBox="1"/>
          <p:nvPr/>
        </p:nvSpPr>
        <p:spPr>
          <a:xfrm>
            <a:off x="6645160" y="3712613"/>
            <a:ext cx="615258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1300" b="1" spc="-10" dirty="0">
                <a:solidFill>
                  <a:srgbClr val="4285F4"/>
                </a:solidFill>
                <a:latin typeface="Trebuchet MS"/>
                <a:cs typeface="Trebuchet MS"/>
              </a:rPr>
              <a:t>fast</a:t>
            </a:r>
            <a:endParaRPr sz="1300" dirty="0">
              <a:latin typeface="Trebuchet MS"/>
              <a:cs typeface="Trebuchet MS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62DB2B84-17C5-E84F-937B-FE5F34B91FAB}"/>
              </a:ext>
            </a:extLst>
          </p:cNvPr>
          <p:cNvSpPr/>
          <p:nvPr/>
        </p:nvSpPr>
        <p:spPr>
          <a:xfrm>
            <a:off x="6245055" y="2366413"/>
            <a:ext cx="1355331" cy="1178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86BBC7BF-4681-5D4D-9B09-4A504F373745}"/>
              </a:ext>
            </a:extLst>
          </p:cNvPr>
          <p:cNvSpPr txBox="1"/>
          <p:nvPr/>
        </p:nvSpPr>
        <p:spPr>
          <a:xfrm>
            <a:off x="4820573" y="3712613"/>
            <a:ext cx="89471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30" dirty="0">
                <a:solidFill>
                  <a:srgbClr val="4285F4"/>
                </a:solidFill>
                <a:latin typeface="Trebuchet MS"/>
                <a:cs typeface="Trebuchet MS"/>
              </a:rPr>
              <a:t>Offlin</a:t>
            </a:r>
            <a:r>
              <a:rPr sz="1300" b="1" spc="-45" dirty="0">
                <a:solidFill>
                  <a:srgbClr val="4285F4"/>
                </a:solidFill>
                <a:latin typeface="Trebuchet MS"/>
                <a:cs typeface="Trebuchet MS"/>
              </a:rPr>
              <a:t>e</a:t>
            </a:r>
            <a:r>
              <a:rPr sz="1300" b="1" spc="20" dirty="0">
                <a:solidFill>
                  <a:srgbClr val="4285F4"/>
                </a:solidFill>
                <a:latin typeface="Trebuchet MS"/>
                <a:cs typeface="Trebuchet MS"/>
              </a:rPr>
              <a:t>-</a:t>
            </a:r>
            <a:r>
              <a:rPr sz="1300" b="1" spc="-45" dirty="0">
                <a:solidFill>
                  <a:srgbClr val="4285F4"/>
                </a:solidFill>
                <a:latin typeface="Trebuchet MS"/>
                <a:cs typeface="Trebuchet MS"/>
              </a:rPr>
              <a:t>fi</a:t>
            </a:r>
            <a:r>
              <a:rPr sz="1300" b="1" spc="-60" dirty="0">
                <a:solidFill>
                  <a:srgbClr val="4285F4"/>
                </a:solidFill>
                <a:latin typeface="Trebuchet MS"/>
                <a:cs typeface="Trebuchet MS"/>
              </a:rPr>
              <a:t>r</a:t>
            </a:r>
            <a:r>
              <a:rPr sz="1300" b="1" spc="15" dirty="0">
                <a:solidFill>
                  <a:srgbClr val="4285F4"/>
                </a:solidFill>
                <a:latin typeface="Trebuchet MS"/>
                <a:cs typeface="Trebuchet MS"/>
              </a:rPr>
              <a:t>st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486B6303-23B1-4246-B63E-CEDB183F2859}"/>
              </a:ext>
            </a:extLst>
          </p:cNvPr>
          <p:cNvSpPr/>
          <p:nvPr/>
        </p:nvSpPr>
        <p:spPr>
          <a:xfrm>
            <a:off x="4604673" y="2370060"/>
            <a:ext cx="1333500" cy="11647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7EA5E876-E8DD-F24A-9DE0-B486CD4BA152}"/>
              </a:ext>
            </a:extLst>
          </p:cNvPr>
          <p:cNvSpPr txBox="1"/>
          <p:nvPr/>
        </p:nvSpPr>
        <p:spPr>
          <a:xfrm>
            <a:off x="10013951" y="3712613"/>
            <a:ext cx="542925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25" dirty="0">
                <a:solidFill>
                  <a:srgbClr val="4285F4"/>
                </a:solidFill>
                <a:latin typeface="Trebuchet MS"/>
                <a:cs typeface="Trebuchet MS"/>
              </a:rPr>
              <a:t>S</a:t>
            </a:r>
            <a:r>
              <a:rPr lang="it-IT" sz="1300" b="1" spc="25" dirty="0">
                <a:solidFill>
                  <a:srgbClr val="4285F4"/>
                </a:solidFill>
                <a:latin typeface="Trebuchet MS"/>
                <a:cs typeface="Trebuchet MS"/>
              </a:rPr>
              <a:t>afe</a:t>
            </a:r>
            <a:endParaRPr sz="1300" dirty="0">
              <a:latin typeface="Trebuchet MS"/>
              <a:cs typeface="Trebuchet MS"/>
            </a:endParaRPr>
          </a:p>
        </p:txBody>
      </p:sp>
      <p:sp>
        <p:nvSpPr>
          <p:cNvPr id="17" name="object 7">
            <a:extLst>
              <a:ext uri="{FF2B5EF4-FFF2-40B4-BE49-F238E27FC236}">
                <a16:creationId xmlns:a16="http://schemas.microsoft.com/office/drawing/2014/main" id="{B0B218C3-E446-F444-9212-504F50CD6F30}"/>
              </a:ext>
            </a:extLst>
          </p:cNvPr>
          <p:cNvSpPr/>
          <p:nvPr/>
        </p:nvSpPr>
        <p:spPr>
          <a:xfrm>
            <a:off x="9561813" y="2366413"/>
            <a:ext cx="1337945" cy="1168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05439C5C-09DB-6C43-8DE9-DC0FEBC942B5}"/>
              </a:ext>
            </a:extLst>
          </p:cNvPr>
          <p:cNvSpPr txBox="1"/>
          <p:nvPr/>
        </p:nvSpPr>
        <p:spPr>
          <a:xfrm>
            <a:off x="8079132" y="3712613"/>
            <a:ext cx="113220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30" dirty="0">
                <a:solidFill>
                  <a:srgbClr val="4285F4"/>
                </a:solidFill>
                <a:latin typeface="Trebuchet MS"/>
                <a:cs typeface="Trebuchet MS"/>
              </a:rPr>
              <a:t>Cross</a:t>
            </a:r>
            <a:r>
              <a:rPr sz="1300" b="1" spc="-125" dirty="0">
                <a:solidFill>
                  <a:srgbClr val="4285F4"/>
                </a:solidFill>
                <a:latin typeface="Trebuchet MS"/>
                <a:cs typeface="Trebuchet MS"/>
              </a:rPr>
              <a:t> </a:t>
            </a:r>
            <a:r>
              <a:rPr sz="1300" b="1" spc="-30" dirty="0">
                <a:solidFill>
                  <a:srgbClr val="4285F4"/>
                </a:solidFill>
                <a:latin typeface="Trebuchet MS"/>
                <a:cs typeface="Trebuchet MS"/>
              </a:rPr>
              <a:t>platform</a:t>
            </a:r>
            <a:endParaRPr sz="1300" dirty="0">
              <a:latin typeface="Trebuchet MS"/>
              <a:cs typeface="Trebuchet MS"/>
            </a:endParaRPr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071A8E4C-CDC6-634F-A856-A0A2198B5276}"/>
              </a:ext>
            </a:extLst>
          </p:cNvPr>
          <p:cNvSpPr/>
          <p:nvPr/>
        </p:nvSpPr>
        <p:spPr>
          <a:xfrm>
            <a:off x="7906673" y="2366413"/>
            <a:ext cx="1346200" cy="1181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1">
            <a:extLst>
              <a:ext uri="{FF2B5EF4-FFF2-40B4-BE49-F238E27FC236}">
                <a16:creationId xmlns:a16="http://schemas.microsoft.com/office/drawing/2014/main" id="{6F4FD493-F2A2-8F45-AD12-8DCFD0907D88}"/>
              </a:ext>
            </a:extLst>
          </p:cNvPr>
          <p:cNvSpPr txBox="1"/>
          <p:nvPr/>
        </p:nvSpPr>
        <p:spPr>
          <a:xfrm>
            <a:off x="5104042" y="5052895"/>
            <a:ext cx="163829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000" b="1" spc="-35" dirty="0" err="1">
                <a:latin typeface="Trebuchet MS"/>
                <a:cs typeface="Trebuchet MS"/>
              </a:rPr>
              <a:t>thread</a:t>
            </a:r>
            <a:r>
              <a:rPr lang="it-IT" sz="2000" b="1" spc="-35" dirty="0">
                <a:latin typeface="Trebuchet MS"/>
                <a:cs typeface="Trebuchet MS"/>
              </a:rPr>
              <a:t> </a:t>
            </a:r>
            <a:r>
              <a:rPr lang="it-IT" sz="2000" b="1" spc="-35" dirty="0" err="1">
                <a:latin typeface="Trebuchet MS"/>
                <a:cs typeface="Trebuchet MS"/>
              </a:rPr>
              <a:t>safe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21" name="object 12">
            <a:extLst>
              <a:ext uri="{FF2B5EF4-FFF2-40B4-BE49-F238E27FC236}">
                <a16:creationId xmlns:a16="http://schemas.microsoft.com/office/drawing/2014/main" id="{53BF400B-72C4-0E40-8BD6-207096D92C92}"/>
              </a:ext>
            </a:extLst>
          </p:cNvPr>
          <p:cNvSpPr txBox="1"/>
          <p:nvPr/>
        </p:nvSpPr>
        <p:spPr>
          <a:xfrm>
            <a:off x="6877972" y="4449213"/>
            <a:ext cx="1767263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000" b="1" spc="-45" dirty="0" err="1">
                <a:latin typeface="Trebuchet MS"/>
                <a:cs typeface="Trebuchet MS"/>
              </a:rPr>
              <a:t>Reactive</a:t>
            </a:r>
            <a:r>
              <a:rPr lang="it-IT" sz="2000" b="1" spc="-45" dirty="0">
                <a:latin typeface="Trebuchet MS"/>
                <a:cs typeface="Trebuchet MS"/>
              </a:rPr>
              <a:t> a</a:t>
            </a:r>
            <a:r>
              <a:rPr sz="2000" b="1" spc="-45" dirty="0" err="1">
                <a:latin typeface="Trebuchet MS"/>
                <a:cs typeface="Trebuchet MS"/>
              </a:rPr>
              <a:t>rchite</a:t>
            </a:r>
            <a:r>
              <a:rPr lang="it-IT" sz="2000" b="1" spc="-45" dirty="0" err="1">
                <a:latin typeface="Trebuchet MS"/>
                <a:cs typeface="Trebuchet MS"/>
              </a:rPr>
              <a:t>cture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22" name="object 13">
            <a:extLst>
              <a:ext uri="{FF2B5EF4-FFF2-40B4-BE49-F238E27FC236}">
                <a16:creationId xmlns:a16="http://schemas.microsoft.com/office/drawing/2014/main" id="{A9624416-87D9-A347-B2E7-00CE31A2E8E5}"/>
              </a:ext>
            </a:extLst>
          </p:cNvPr>
          <p:cNvSpPr txBox="1"/>
          <p:nvPr/>
        </p:nvSpPr>
        <p:spPr>
          <a:xfrm>
            <a:off x="9113057" y="5421756"/>
            <a:ext cx="15748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000" b="1" spc="-25" dirty="0">
                <a:latin typeface="Trebuchet MS"/>
                <a:cs typeface="Trebuchet MS"/>
              </a:rPr>
              <a:t>Strong </a:t>
            </a:r>
            <a:r>
              <a:rPr sz="2000" b="1" spc="-25" dirty="0">
                <a:latin typeface="Trebuchet MS"/>
                <a:cs typeface="Trebuchet MS"/>
              </a:rPr>
              <a:t>community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23" name="object 14">
            <a:extLst>
              <a:ext uri="{FF2B5EF4-FFF2-40B4-BE49-F238E27FC236}">
                <a16:creationId xmlns:a16="http://schemas.microsoft.com/office/drawing/2014/main" id="{D0F9E386-8B13-224B-8029-832E1D46C005}"/>
              </a:ext>
            </a:extLst>
          </p:cNvPr>
          <p:cNvSpPr txBox="1"/>
          <p:nvPr/>
        </p:nvSpPr>
        <p:spPr>
          <a:xfrm>
            <a:off x="8866044" y="4245056"/>
            <a:ext cx="169083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000" b="1" spc="105" dirty="0">
                <a:latin typeface="Trebuchet MS"/>
                <a:cs typeface="Trebuchet MS"/>
              </a:rPr>
              <a:t>Easy of use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24" name="object 15">
            <a:extLst>
              <a:ext uri="{FF2B5EF4-FFF2-40B4-BE49-F238E27FC236}">
                <a16:creationId xmlns:a16="http://schemas.microsoft.com/office/drawing/2014/main" id="{C1423CA9-2919-0A4F-B44A-515BB7543B42}"/>
              </a:ext>
            </a:extLst>
          </p:cNvPr>
          <p:cNvSpPr txBox="1"/>
          <p:nvPr/>
        </p:nvSpPr>
        <p:spPr>
          <a:xfrm>
            <a:off x="9900457" y="4827512"/>
            <a:ext cx="2092037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000" b="1" spc="10" dirty="0" err="1">
                <a:latin typeface="Trebuchet MS"/>
                <a:cs typeface="Trebuchet MS"/>
              </a:rPr>
              <a:t>syncronization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25" name="object 16">
            <a:extLst>
              <a:ext uri="{FF2B5EF4-FFF2-40B4-BE49-F238E27FC236}">
                <a16:creationId xmlns:a16="http://schemas.microsoft.com/office/drawing/2014/main" id="{7FB70DB5-8409-1D4E-9824-F9E64E27BB08}"/>
              </a:ext>
            </a:extLst>
          </p:cNvPr>
          <p:cNvSpPr txBox="1"/>
          <p:nvPr/>
        </p:nvSpPr>
        <p:spPr>
          <a:xfrm>
            <a:off x="7045844" y="5515782"/>
            <a:ext cx="176726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30" dirty="0">
                <a:latin typeface="Trebuchet MS"/>
                <a:cs typeface="Trebuchet MS"/>
              </a:rPr>
              <a:t>open</a:t>
            </a:r>
            <a:r>
              <a:rPr sz="2000" b="1" spc="-120" dirty="0">
                <a:latin typeface="Trebuchet MS"/>
                <a:cs typeface="Trebuchet MS"/>
              </a:rPr>
              <a:t> </a:t>
            </a:r>
            <a:r>
              <a:rPr sz="2000" b="1" spc="-15" dirty="0">
                <a:latin typeface="Trebuchet MS"/>
                <a:cs typeface="Trebuchet MS"/>
              </a:rPr>
              <a:t>source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26" name="object 17">
            <a:extLst>
              <a:ext uri="{FF2B5EF4-FFF2-40B4-BE49-F238E27FC236}">
                <a16:creationId xmlns:a16="http://schemas.microsoft.com/office/drawing/2014/main" id="{ACC565BB-7EFD-5445-A2D6-B72BAC3DF9CE}"/>
              </a:ext>
            </a:extLst>
          </p:cNvPr>
          <p:cNvSpPr txBox="1"/>
          <p:nvPr/>
        </p:nvSpPr>
        <p:spPr>
          <a:xfrm>
            <a:off x="4435763" y="5669669"/>
            <a:ext cx="150241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000" b="1" spc="-15" dirty="0">
                <a:latin typeface="Trebuchet MS"/>
                <a:cs typeface="Trebuchet MS"/>
              </a:rPr>
              <a:t>d</a:t>
            </a:r>
            <a:r>
              <a:rPr sz="2000" b="1" spc="-15" dirty="0" err="1">
                <a:latin typeface="Trebuchet MS"/>
                <a:cs typeface="Trebuchet MS"/>
              </a:rPr>
              <a:t>ata</a:t>
            </a:r>
            <a:r>
              <a:rPr sz="2000" b="1" spc="-135" dirty="0">
                <a:latin typeface="Trebuchet MS"/>
                <a:cs typeface="Trebuchet MS"/>
              </a:rPr>
              <a:t> </a:t>
            </a:r>
            <a:r>
              <a:rPr sz="2000" b="1" spc="-5" dirty="0">
                <a:latin typeface="Trebuchet MS"/>
                <a:cs typeface="Trebuchet MS"/>
              </a:rPr>
              <a:t>push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28" name="object 19">
            <a:extLst>
              <a:ext uri="{FF2B5EF4-FFF2-40B4-BE49-F238E27FC236}">
                <a16:creationId xmlns:a16="http://schemas.microsoft.com/office/drawing/2014/main" id="{CB1562E0-85DF-684E-B5B3-B434F7C974D9}"/>
              </a:ext>
            </a:extLst>
          </p:cNvPr>
          <p:cNvSpPr txBox="1"/>
          <p:nvPr/>
        </p:nvSpPr>
        <p:spPr>
          <a:xfrm>
            <a:off x="4354415" y="4266573"/>
            <a:ext cx="189064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35" dirty="0">
                <a:latin typeface="Trebuchet MS"/>
                <a:cs typeface="Trebuchet MS"/>
              </a:rPr>
              <a:t>auto</a:t>
            </a:r>
            <a:r>
              <a:rPr sz="2000" b="1" spc="-125" dirty="0">
                <a:latin typeface="Trebuchet MS"/>
                <a:cs typeface="Trebuchet MS"/>
              </a:rPr>
              <a:t> </a:t>
            </a:r>
            <a:r>
              <a:rPr sz="2000" b="1" spc="-25" dirty="0" err="1">
                <a:latin typeface="Trebuchet MS"/>
                <a:cs typeface="Trebuchet MS"/>
              </a:rPr>
              <a:t>migr</a:t>
            </a:r>
            <a:r>
              <a:rPr lang="it-IT" sz="2000" b="1" spc="-25" dirty="0" err="1">
                <a:latin typeface="Trebuchet MS"/>
                <a:cs typeface="Trebuchet MS"/>
              </a:rPr>
              <a:t>ation</a:t>
            </a:r>
            <a:endParaRPr sz="20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0559954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DB89-13E5-4214-8AFC-85C537F5D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22" y="258246"/>
            <a:ext cx="11369038" cy="942974"/>
          </a:xfrm>
        </p:spPr>
        <p:txBody>
          <a:bodyPr/>
          <a:lstStyle/>
          <a:p>
            <a:r>
              <a:rPr lang="en-US" dirty="0"/>
              <a:t>The Solution: </a:t>
            </a:r>
            <a:r>
              <a:rPr lang="en-US" dirty="0" err="1"/>
              <a:t>BackLink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1F934-E315-49DA-9D93-6556B7A15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01221"/>
            <a:ext cx="5031399" cy="51106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600" dirty="0">
                <a:latin typeface="Consolas" panose="020B0609020204030204" pitchFamily="49" charset="0"/>
              </a:rPr>
              <a:t>    </a:t>
            </a:r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it-IT" sz="1600" dirty="0">
                <a:latin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it-IT" sz="1600" dirty="0">
                <a:latin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Ship</a:t>
            </a:r>
            <a:r>
              <a:rPr lang="it-IT" sz="1600" dirty="0">
                <a:latin typeface="Consolas" panose="020B0609020204030204" pitchFamily="49" charset="0"/>
              </a:rPr>
              <a:t> : </a:t>
            </a:r>
            <a:r>
              <a:rPr lang="it-IT" sz="1600" dirty="0" err="1">
                <a:latin typeface="Consolas" panose="020B0609020204030204" pitchFamily="49" charset="0"/>
              </a:rPr>
              <a:t>RealmObject</a:t>
            </a:r>
            <a:endParaRPr lang="it-IT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sz="1600" dirty="0">
                <a:latin typeface="Consolas" panose="020B0609020204030204" pitchFamily="49" charset="0"/>
              </a:rPr>
              <a:t>    {</a:t>
            </a:r>
          </a:p>
          <a:p>
            <a:pPr marL="0" indent="0">
              <a:buNone/>
            </a:pPr>
            <a:r>
              <a:rPr lang="it-IT" sz="1600" dirty="0">
                <a:latin typeface="Consolas" panose="020B0609020204030204" pitchFamily="49" charset="0"/>
              </a:rPr>
              <a:t>        </a:t>
            </a:r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it-IT" sz="1600" dirty="0">
                <a:latin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it-IT" sz="1600" dirty="0">
                <a:latin typeface="Consolas" panose="020B0609020204030204" pitchFamily="49" charset="0"/>
              </a:rPr>
              <a:t> </a:t>
            </a:r>
            <a:r>
              <a:rPr lang="it-IT" sz="1600" dirty="0" err="1">
                <a:latin typeface="Consolas" panose="020B0609020204030204" pitchFamily="49" charset="0"/>
              </a:rPr>
              <a:t>Name</a:t>
            </a:r>
            <a:r>
              <a:rPr lang="it-IT" sz="1600" dirty="0">
                <a:latin typeface="Consolas" panose="020B0609020204030204" pitchFamily="49" charset="0"/>
              </a:rPr>
              <a:t> { </a:t>
            </a:r>
            <a:r>
              <a:rPr lang="it-IT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it-IT" sz="1600" dirty="0">
                <a:latin typeface="Consolas" panose="020B0609020204030204" pitchFamily="49" charset="0"/>
              </a:rPr>
              <a:t>; </a:t>
            </a:r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it-IT" sz="1600" dirty="0"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it-IT" sz="1600" dirty="0">
                <a:latin typeface="Consolas" panose="020B0609020204030204" pitchFamily="49" charset="0"/>
              </a:rPr>
              <a:t>        </a:t>
            </a:r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it-IT" sz="1600" dirty="0">
                <a:latin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Captain</a:t>
            </a:r>
            <a:r>
              <a:rPr lang="it-IT" sz="1600" dirty="0">
                <a:latin typeface="Consolas" panose="020B0609020204030204" pitchFamily="49" charset="0"/>
              </a:rPr>
              <a:t> </a:t>
            </a:r>
            <a:r>
              <a:rPr lang="it-IT" sz="1600" dirty="0" err="1">
                <a:latin typeface="Consolas" panose="020B0609020204030204" pitchFamily="49" charset="0"/>
              </a:rPr>
              <a:t>Captain</a:t>
            </a:r>
            <a:r>
              <a:rPr lang="it-IT" sz="1600" dirty="0">
                <a:latin typeface="Consolas" panose="020B0609020204030204" pitchFamily="49" charset="0"/>
              </a:rPr>
              <a:t> { </a:t>
            </a:r>
            <a:r>
              <a:rPr lang="it-IT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it-IT" sz="1600" dirty="0">
                <a:latin typeface="Consolas" panose="020B0609020204030204" pitchFamily="49" charset="0"/>
              </a:rPr>
              <a:t>; </a:t>
            </a:r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it-IT" sz="1600" dirty="0"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it-IT" sz="1600" dirty="0"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endParaRPr lang="it-IT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sz="1600" dirty="0">
                <a:latin typeface="Consolas" panose="020B0609020204030204" pitchFamily="49" charset="0"/>
              </a:rPr>
              <a:t>    </a:t>
            </a:r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it-IT" sz="1600" dirty="0">
                <a:latin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it-IT" sz="1600" dirty="0">
                <a:latin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Captain</a:t>
            </a:r>
            <a:r>
              <a:rPr lang="it-IT" sz="1600" dirty="0">
                <a:latin typeface="Consolas" panose="020B0609020204030204" pitchFamily="49" charset="0"/>
              </a:rPr>
              <a:t> : </a:t>
            </a:r>
            <a:r>
              <a:rPr lang="it-IT" sz="1600" dirty="0" err="1">
                <a:latin typeface="Consolas" panose="020B0609020204030204" pitchFamily="49" charset="0"/>
              </a:rPr>
              <a:t>RealmObject</a:t>
            </a:r>
            <a:endParaRPr lang="it-IT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sz="1600" dirty="0">
                <a:latin typeface="Consolas" panose="020B0609020204030204" pitchFamily="49" charset="0"/>
              </a:rPr>
              <a:t>    {</a:t>
            </a:r>
          </a:p>
          <a:p>
            <a:pPr marL="0" indent="0">
              <a:buNone/>
            </a:pPr>
            <a:r>
              <a:rPr lang="it-IT" sz="1600" dirty="0">
                <a:latin typeface="Consolas" panose="020B0609020204030204" pitchFamily="49" charset="0"/>
              </a:rPr>
              <a:t>        </a:t>
            </a:r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it-IT" sz="1600" dirty="0">
                <a:latin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it-IT" sz="1600" dirty="0">
                <a:latin typeface="Consolas" panose="020B0609020204030204" pitchFamily="49" charset="0"/>
              </a:rPr>
              <a:t> </a:t>
            </a:r>
            <a:r>
              <a:rPr lang="it-IT" sz="1600" dirty="0" err="1">
                <a:latin typeface="Consolas" panose="020B0609020204030204" pitchFamily="49" charset="0"/>
              </a:rPr>
              <a:t>FirstName</a:t>
            </a:r>
            <a:r>
              <a:rPr lang="it-IT" sz="1600" dirty="0">
                <a:latin typeface="Consolas" panose="020B0609020204030204" pitchFamily="49" charset="0"/>
              </a:rPr>
              <a:t> { </a:t>
            </a:r>
            <a:r>
              <a:rPr lang="it-IT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it-IT" sz="1600" dirty="0">
                <a:latin typeface="Consolas" panose="020B0609020204030204" pitchFamily="49" charset="0"/>
              </a:rPr>
              <a:t>; </a:t>
            </a:r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it-IT" sz="1600" dirty="0"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it-IT" sz="1600" dirty="0">
                <a:latin typeface="Consolas" panose="020B0609020204030204" pitchFamily="49" charset="0"/>
              </a:rPr>
              <a:t>        </a:t>
            </a:r>
            <a:r>
              <a:rPr lang="it-IT" sz="1600" dirty="0">
                <a:highlight>
                  <a:srgbClr val="FFFF00"/>
                </a:highlight>
                <a:latin typeface="Consolas" panose="020B0609020204030204" pitchFamily="49" charset="0"/>
              </a:rPr>
              <a:t>[</a:t>
            </a:r>
            <a:r>
              <a:rPr lang="it-IT" sz="1600" dirty="0" err="1">
                <a:solidFill>
                  <a:srgbClr val="2B91A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Backlink</a:t>
            </a:r>
            <a:r>
              <a:rPr lang="it-IT" sz="1600" dirty="0"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it-IT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nameof</a:t>
            </a:r>
            <a:r>
              <a:rPr lang="it-IT" sz="1600" dirty="0"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it-IT" sz="1600" dirty="0" err="1">
                <a:solidFill>
                  <a:srgbClr val="2B91A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Ship</a:t>
            </a:r>
            <a:r>
              <a:rPr lang="it-IT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it-IT" sz="1600" dirty="0" err="1">
                <a:solidFill>
                  <a:srgbClr val="2B91A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Captain</a:t>
            </a:r>
            <a:r>
              <a:rPr lang="it-IT" sz="1600" dirty="0">
                <a:highlight>
                  <a:srgbClr val="FFFF00"/>
                </a:highlight>
                <a:latin typeface="Consolas" panose="020B0609020204030204" pitchFamily="49" charset="0"/>
              </a:rPr>
              <a:t>))]</a:t>
            </a:r>
          </a:p>
          <a:p>
            <a:pPr marL="0" indent="0">
              <a:buNone/>
            </a:pPr>
            <a:r>
              <a:rPr lang="it-IT" sz="1600" dirty="0">
                <a:latin typeface="Consolas" panose="020B0609020204030204" pitchFamily="49" charset="0"/>
              </a:rPr>
              <a:t>        </a:t>
            </a:r>
            <a:r>
              <a:rPr lang="it-IT" sz="16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it-IT" sz="1600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it-IT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IQueryable</a:t>
            </a:r>
            <a:r>
              <a:rPr lang="it-IT" sz="1600" dirty="0">
                <a:highlight>
                  <a:srgbClr val="FFFF00"/>
                </a:highlight>
                <a:latin typeface="Consolas" panose="020B0609020204030204" pitchFamily="49" charset="0"/>
              </a:rPr>
              <a:t>&lt;</a:t>
            </a:r>
            <a:r>
              <a:rPr lang="it-IT" sz="1600" dirty="0" err="1">
                <a:solidFill>
                  <a:srgbClr val="2B91A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Ship</a:t>
            </a:r>
            <a:r>
              <a:rPr lang="it-IT" sz="1600" dirty="0">
                <a:highlight>
                  <a:srgbClr val="FFFF00"/>
                </a:highlight>
                <a:latin typeface="Consolas" panose="020B0609020204030204" pitchFamily="49" charset="0"/>
              </a:rPr>
              <a:t>&gt; </a:t>
            </a:r>
            <a:r>
              <a:rPr lang="it-IT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Ships</a:t>
            </a:r>
            <a:r>
              <a:rPr lang="it-IT" sz="1600" dirty="0">
                <a:highlight>
                  <a:srgbClr val="FFFF00"/>
                </a:highlight>
                <a:latin typeface="Consolas" panose="020B0609020204030204" pitchFamily="49" charset="0"/>
              </a:rPr>
              <a:t> { </a:t>
            </a:r>
            <a:r>
              <a:rPr lang="it-IT" sz="1600" dirty="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it-IT" sz="1600" dirty="0">
                <a:highlight>
                  <a:srgbClr val="FFFF00"/>
                </a:highlight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it-IT" sz="1600" dirty="0"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endParaRPr lang="it-IT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it-IT" sz="1600" dirty="0">
              <a:latin typeface="Consolas" panose="020B0609020204030204" pitchFamily="49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C08E50-4563-FC4E-A2AC-BFC7C0CB68CB}"/>
              </a:ext>
            </a:extLst>
          </p:cNvPr>
          <p:cNvSpPr txBox="1">
            <a:spLocks/>
          </p:cNvSpPr>
          <p:nvPr/>
        </p:nvSpPr>
        <p:spPr>
          <a:xfrm>
            <a:off x="5476973" y="1423447"/>
            <a:ext cx="5977966" cy="423333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58368" indent="-4572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6948" indent="-3429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09828" indent="-3429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2708" indent="-3429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600" dirty="0">
                <a:solidFill>
                  <a:srgbClr val="008000"/>
                </a:solidFill>
                <a:latin typeface="Consolas" panose="020B0609020204030204" pitchFamily="49" charset="0"/>
              </a:rPr>
              <a:t>// Equivalente al </a:t>
            </a:r>
            <a:r>
              <a:rPr lang="it-IT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BackLink</a:t>
            </a:r>
            <a:endParaRPr lang="it-IT" sz="16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it-IT" sz="1600" dirty="0">
                <a:latin typeface="Consolas" panose="020B0609020204030204" pitchFamily="49" charset="0"/>
              </a:rPr>
              <a:t> </a:t>
            </a:r>
            <a:r>
              <a:rPr lang="it-IT" sz="1600" dirty="0" err="1">
                <a:latin typeface="Consolas" panose="020B0609020204030204" pitchFamily="49" charset="0"/>
              </a:rPr>
              <a:t>IQueryable</a:t>
            </a:r>
            <a:r>
              <a:rPr lang="it-IT" sz="1600" dirty="0">
                <a:latin typeface="Consolas" panose="020B0609020204030204" pitchFamily="49" charset="0"/>
              </a:rPr>
              <a:t>&lt;</a:t>
            </a:r>
            <a:r>
              <a:rPr lang="it-IT" sz="1600" dirty="0" err="1">
                <a:latin typeface="Consolas" panose="020B0609020204030204" pitchFamily="49" charset="0"/>
              </a:rPr>
              <a:t>Ship</a:t>
            </a:r>
            <a:r>
              <a:rPr lang="it-IT" sz="1600" dirty="0">
                <a:latin typeface="Consolas" panose="020B0609020204030204" pitchFamily="49" charset="0"/>
              </a:rPr>
              <a:t>&gt; </a:t>
            </a:r>
            <a:r>
              <a:rPr lang="it-IT" sz="1600" dirty="0" err="1">
                <a:latin typeface="Consolas" panose="020B0609020204030204" pitchFamily="49" charset="0"/>
              </a:rPr>
              <a:t>Ships</a:t>
            </a:r>
            <a:endParaRPr lang="it-IT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sz="1600" dirty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it-IT" sz="1600" dirty="0">
                <a:latin typeface="Consolas" panose="020B0609020204030204" pitchFamily="49" charset="0"/>
              </a:rPr>
              <a:t>    </a:t>
            </a:r>
            <a:r>
              <a:rPr lang="it-IT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endParaRPr lang="it-IT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sz="1600" dirty="0"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it-IT" sz="1600" dirty="0">
                <a:latin typeface="Consolas" panose="020B0609020204030204" pitchFamily="49" charset="0"/>
              </a:rPr>
              <a:t>      </a:t>
            </a:r>
            <a:r>
              <a:rPr lang="it-IT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it-IT" sz="1600" dirty="0">
                <a:latin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it-IT" sz="1600" dirty="0" err="1">
                <a:latin typeface="Consolas" panose="020B0609020204030204" pitchFamily="49" charset="0"/>
              </a:rPr>
              <a:t>.Realm.All</a:t>
            </a:r>
            <a:r>
              <a:rPr lang="it-IT" sz="1600" dirty="0">
                <a:latin typeface="Consolas" panose="020B0609020204030204" pitchFamily="49" charset="0"/>
              </a:rPr>
              <a:t>&lt;</a:t>
            </a:r>
            <a:r>
              <a:rPr lang="it-IT" sz="1600" dirty="0" err="1">
                <a:latin typeface="Consolas" panose="020B0609020204030204" pitchFamily="49" charset="0"/>
              </a:rPr>
              <a:t>Ship</a:t>
            </a:r>
            <a:r>
              <a:rPr lang="it-IT" sz="1600" dirty="0">
                <a:latin typeface="Consolas" panose="020B0609020204030204" pitchFamily="49" charset="0"/>
              </a:rPr>
              <a:t>&gt;()</a:t>
            </a:r>
          </a:p>
          <a:p>
            <a:pPr marL="0" indent="0">
              <a:buNone/>
            </a:pPr>
            <a:r>
              <a:rPr lang="it-IT" sz="1600" dirty="0">
                <a:latin typeface="Consolas" panose="020B0609020204030204" pitchFamily="49" charset="0"/>
              </a:rPr>
              <a:t>                 .</a:t>
            </a:r>
            <a:r>
              <a:rPr lang="it-IT" sz="1600" dirty="0" err="1">
                <a:latin typeface="Consolas" panose="020B0609020204030204" pitchFamily="49" charset="0"/>
              </a:rPr>
              <a:t>Where</a:t>
            </a:r>
            <a:r>
              <a:rPr lang="it-IT" sz="1600" dirty="0">
                <a:latin typeface="Consolas" panose="020B0609020204030204" pitchFamily="49" charset="0"/>
              </a:rPr>
              <a:t>(</a:t>
            </a:r>
            <a:r>
              <a:rPr lang="it-IT" sz="1600" dirty="0" err="1">
                <a:latin typeface="Consolas" panose="020B0609020204030204" pitchFamily="49" charset="0"/>
              </a:rPr>
              <a:t>s</a:t>
            </a:r>
            <a:r>
              <a:rPr lang="it-IT" sz="1600" dirty="0">
                <a:latin typeface="Consolas" panose="020B0609020204030204" pitchFamily="49" charset="0"/>
              </a:rPr>
              <a:t> =&gt; </a:t>
            </a:r>
            <a:r>
              <a:rPr lang="it-IT" sz="1600" dirty="0" err="1">
                <a:latin typeface="Consolas" panose="020B0609020204030204" pitchFamily="49" charset="0"/>
              </a:rPr>
              <a:t>s.Captain.Equals</a:t>
            </a:r>
            <a:r>
              <a:rPr lang="it-IT" sz="1600" dirty="0">
                <a:latin typeface="Consolas" panose="020B0609020204030204" pitchFamily="49" charset="0"/>
              </a:rPr>
              <a:t>(</a:t>
            </a:r>
            <a:r>
              <a:rPr lang="it-IT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it-IT" sz="1600" dirty="0"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it-IT" sz="1600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it-IT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073758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1F934-E315-49DA-9D93-6556B7A15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88968"/>
            <a:ext cx="11795760" cy="523125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</a:rPr>
              <a:t>            </a:t>
            </a:r>
            <a:r>
              <a:rPr lang="it-IT" dirty="0" err="1">
                <a:solidFill>
                  <a:srgbClr val="288FF0"/>
                </a:solidFill>
                <a:latin typeface="Consolas" panose="020B0609020204030204" pitchFamily="49" charset="0"/>
              </a:rPr>
              <a:t>Captain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latin typeface="Consolas" panose="020B0609020204030204" pitchFamily="49" charset="0"/>
              </a:rPr>
              <a:t>fr</a:t>
            </a:r>
            <a:r>
              <a:rPr lang="it-IT" dirty="0">
                <a:latin typeface="Consolas" panose="020B0609020204030204" pitchFamily="49" charset="0"/>
              </a:rPr>
              <a:t> =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sz="3300" dirty="0" err="1">
                <a:solidFill>
                  <a:srgbClr val="288FF0"/>
                </a:solidFill>
                <a:latin typeface="Consolas" panose="020B0609020204030204" pitchFamily="49" charset="0"/>
              </a:rPr>
              <a:t>Captain</a:t>
            </a:r>
            <a:r>
              <a:rPr lang="it-IT" dirty="0">
                <a:latin typeface="Consolas" panose="020B0609020204030204" pitchFamily="49" charset="0"/>
              </a:rPr>
              <a:t>() { </a:t>
            </a:r>
            <a:r>
              <a:rPr lang="it-IT" dirty="0" err="1">
                <a:latin typeface="Consolas" panose="020B0609020204030204" pitchFamily="49" charset="0"/>
              </a:rPr>
              <a:t>FirstName</a:t>
            </a:r>
            <a:r>
              <a:rPr lang="it-IT" dirty="0">
                <a:latin typeface="Consolas" panose="020B0609020204030204" pitchFamily="49" charset="0"/>
              </a:rPr>
              <a:t> = 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"Roby"</a:t>
            </a:r>
            <a:r>
              <a:rPr lang="it-IT" dirty="0"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</a:rPr>
              <a:t>            </a:t>
            </a:r>
            <a:r>
              <a:rPr lang="it-IT" sz="3300" dirty="0" err="1">
                <a:solidFill>
                  <a:srgbClr val="288FF0"/>
                </a:solidFill>
                <a:latin typeface="Consolas" panose="020B0609020204030204" pitchFamily="49" charset="0"/>
              </a:rPr>
              <a:t>Ship</a:t>
            </a:r>
            <a:r>
              <a:rPr lang="it-IT" dirty="0">
                <a:latin typeface="Consolas" panose="020B0609020204030204" pitchFamily="49" charset="0"/>
              </a:rPr>
              <a:t> ship3 =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sz="3300" dirty="0" err="1">
                <a:solidFill>
                  <a:srgbClr val="288FF0"/>
                </a:solidFill>
                <a:latin typeface="Consolas" panose="020B0609020204030204" pitchFamily="49" charset="0"/>
              </a:rPr>
              <a:t>Ship</a:t>
            </a:r>
            <a:r>
              <a:rPr lang="it-IT" dirty="0">
                <a:latin typeface="Consolas" panose="020B0609020204030204" pitchFamily="49" charset="0"/>
              </a:rPr>
              <a:t>() { </a:t>
            </a:r>
            <a:r>
              <a:rPr lang="it-IT" dirty="0" err="1">
                <a:latin typeface="Consolas" panose="020B0609020204030204" pitchFamily="49" charset="0"/>
              </a:rPr>
              <a:t>Name</a:t>
            </a:r>
            <a:r>
              <a:rPr lang="it-IT" dirty="0">
                <a:latin typeface="Consolas" panose="020B0609020204030204" pitchFamily="49" charset="0"/>
              </a:rPr>
              <a:t> = 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"Child"</a:t>
            </a:r>
            <a:r>
              <a:rPr lang="it-IT" dirty="0"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endParaRPr lang="it-IT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</a:rPr>
              <a:t>            </a:t>
            </a:r>
            <a:r>
              <a:rPr lang="it-IT" dirty="0">
                <a:highlight>
                  <a:srgbClr val="FFFF00"/>
                </a:highlight>
                <a:latin typeface="Consolas" panose="020B0609020204030204" pitchFamily="49" charset="0"/>
              </a:rPr>
              <a:t>ship3.Captain = </a:t>
            </a:r>
            <a:r>
              <a:rPr lang="it-IT" dirty="0" err="1">
                <a:highlight>
                  <a:srgbClr val="FFFF00"/>
                </a:highlight>
                <a:latin typeface="Consolas" panose="020B0609020204030204" pitchFamily="49" charset="0"/>
              </a:rPr>
              <a:t>fr</a:t>
            </a:r>
            <a:r>
              <a:rPr lang="it-IT" dirty="0"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it-IT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</a:rPr>
              <a:t>            </a:t>
            </a:r>
            <a:r>
              <a:rPr lang="it-IT" dirty="0" err="1">
                <a:latin typeface="Consolas" panose="020B0609020204030204" pitchFamily="49" charset="0"/>
              </a:rPr>
              <a:t>realm.Write</a:t>
            </a:r>
            <a:r>
              <a:rPr lang="it-IT" dirty="0">
                <a:latin typeface="Consolas" panose="020B0609020204030204" pitchFamily="49" charset="0"/>
              </a:rPr>
              <a:t>(() =&gt;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</a:rPr>
              <a:t>            {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</a:rPr>
              <a:t>                </a:t>
            </a:r>
            <a:r>
              <a:rPr lang="it-IT" dirty="0" err="1">
                <a:latin typeface="Consolas" panose="020B0609020204030204" pitchFamily="49" charset="0"/>
              </a:rPr>
              <a:t>realm.Add</a:t>
            </a:r>
            <a:r>
              <a:rPr lang="it-IT" dirty="0">
                <a:latin typeface="Consolas" panose="020B0609020204030204" pitchFamily="49" charset="0"/>
              </a:rPr>
              <a:t>(</a:t>
            </a:r>
            <a:r>
              <a:rPr lang="it-IT" dirty="0" err="1">
                <a:latin typeface="Consolas" panose="020B0609020204030204" pitchFamily="49" charset="0"/>
              </a:rPr>
              <a:t>fr</a:t>
            </a:r>
            <a:r>
              <a:rPr lang="it-IT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</a:rPr>
              <a:t>                </a:t>
            </a:r>
            <a:r>
              <a:rPr lang="it-IT" dirty="0" err="1">
                <a:latin typeface="Consolas" panose="020B0609020204030204" pitchFamily="49" charset="0"/>
              </a:rPr>
              <a:t>realm.Add</a:t>
            </a:r>
            <a:r>
              <a:rPr lang="it-IT" dirty="0">
                <a:latin typeface="Consolas" panose="020B0609020204030204" pitchFamily="49" charset="0"/>
              </a:rPr>
              <a:t>(s3);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</a:rPr>
              <a:t>            });</a:t>
            </a:r>
          </a:p>
          <a:p>
            <a:pPr marL="0" indent="0">
              <a:buNone/>
            </a:pPr>
            <a:endParaRPr lang="it-IT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9294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8F580-1B26-4BCD-B370-13A6DA62D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1-N Relations</a:t>
            </a:r>
            <a:br>
              <a:rPr lang="en-US" dirty="0"/>
            </a:br>
            <a:r>
              <a:rPr lang="en-US" dirty="0"/>
              <a:t>with backlink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E91FF-D7D1-4ACA-A857-DC41D61FD1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Demo6</a:t>
            </a:r>
          </a:p>
        </p:txBody>
      </p:sp>
    </p:spTree>
    <p:extLst>
      <p:ext uri="{BB962C8B-B14F-4D97-AF65-F5344CB8AC3E}">
        <p14:creationId xmlns:p14="http://schemas.microsoft.com/office/powerpoint/2010/main" val="42738743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DB89-13E5-4214-8AFC-85C537F5D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226930"/>
            <a:ext cx="11369038" cy="942974"/>
          </a:xfrm>
        </p:spPr>
        <p:txBody>
          <a:bodyPr/>
          <a:lstStyle/>
          <a:p>
            <a:r>
              <a:rPr lang="en-US" dirty="0"/>
              <a:t>Multithreading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1F934-E315-49DA-9D93-6556B7A15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1" y="1169904"/>
            <a:ext cx="11369038" cy="53615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Access limited to 1 process only</a:t>
            </a:r>
          </a:p>
          <a:p>
            <a:r>
              <a:rPr lang="en-US" dirty="0"/>
              <a:t>Multithread available</a:t>
            </a:r>
          </a:p>
          <a:p>
            <a:r>
              <a:rPr lang="en-US" dirty="0"/>
              <a:t>Object don’t cross thread “borders”</a:t>
            </a:r>
          </a:p>
          <a:p>
            <a:pPr marL="0" indent="0">
              <a:buNone/>
            </a:pPr>
            <a:r>
              <a:rPr lang="it-IT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it-IT" sz="2400" dirty="0">
                <a:latin typeface="Consolas" panose="020B0609020204030204" pitchFamily="49" charset="0"/>
              </a:rPr>
              <a:t> </a:t>
            </a:r>
            <a:r>
              <a:rPr lang="it-IT" sz="2400" dirty="0" err="1">
                <a:latin typeface="Consolas" panose="020B0609020204030204" pitchFamily="49" charset="0"/>
              </a:rPr>
              <a:t>person</a:t>
            </a:r>
            <a:r>
              <a:rPr lang="it-IT" sz="2400" dirty="0">
                <a:latin typeface="Consolas" panose="020B0609020204030204" pitchFamily="49" charset="0"/>
              </a:rPr>
              <a:t> = </a:t>
            </a:r>
            <a:r>
              <a:rPr lang="it-IT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it-IT" sz="2400" dirty="0">
                <a:latin typeface="Consolas" panose="020B0609020204030204" pitchFamily="49" charset="0"/>
              </a:rPr>
              <a:t> People() { </a:t>
            </a:r>
            <a:r>
              <a:rPr lang="it-IT" sz="2400" dirty="0" err="1">
                <a:latin typeface="Consolas" panose="020B0609020204030204" pitchFamily="49" charset="0"/>
              </a:rPr>
              <a:t>FirstName</a:t>
            </a:r>
            <a:r>
              <a:rPr lang="it-IT" sz="2400" dirty="0">
                <a:latin typeface="Consolas" panose="020B0609020204030204" pitchFamily="49" charset="0"/>
              </a:rPr>
              <a:t> = </a:t>
            </a:r>
            <a:r>
              <a:rPr lang="it-IT" sz="2400" dirty="0">
                <a:solidFill>
                  <a:srgbClr val="A31515"/>
                </a:solidFill>
                <a:latin typeface="Consolas" panose="020B0609020204030204" pitchFamily="49" charset="0"/>
              </a:rPr>
              <a:t>"Riccardo"</a:t>
            </a:r>
            <a:r>
              <a:rPr lang="it-IT" sz="2400" dirty="0">
                <a:latin typeface="Consolas" panose="020B0609020204030204" pitchFamily="49" charset="0"/>
              </a:rPr>
              <a:t> };</a:t>
            </a:r>
          </a:p>
          <a:p>
            <a:pPr marL="0" indent="0">
              <a:buNone/>
            </a:pPr>
            <a:r>
              <a:rPr lang="it-IT" sz="2400" dirty="0">
                <a:latin typeface="Consolas" panose="020B0609020204030204" pitchFamily="49" charset="0"/>
              </a:rPr>
              <a:t>...</a:t>
            </a:r>
          </a:p>
          <a:p>
            <a:pPr marL="0" indent="0">
              <a:buNone/>
            </a:pPr>
            <a:r>
              <a:rPr lang="it-IT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it-IT" sz="2400" dirty="0">
                <a:latin typeface="Consolas" panose="020B0609020204030204" pitchFamily="49" charset="0"/>
              </a:rPr>
              <a:t> </a:t>
            </a:r>
            <a:r>
              <a:rPr lang="it-IT" sz="2400" dirty="0" err="1">
                <a:latin typeface="Consolas" panose="020B0609020204030204" pitchFamily="49" charset="0"/>
              </a:rPr>
              <a:t>referencePerson</a:t>
            </a:r>
            <a:r>
              <a:rPr lang="it-IT" sz="2400" dirty="0">
                <a:latin typeface="Consolas" panose="020B0609020204030204" pitchFamily="49" charset="0"/>
              </a:rPr>
              <a:t> = </a:t>
            </a:r>
            <a:r>
              <a:rPr lang="it-IT" sz="2400" dirty="0" err="1">
                <a:highlight>
                  <a:srgbClr val="FFFF00"/>
                </a:highlight>
                <a:latin typeface="Consolas" panose="020B0609020204030204" pitchFamily="49" charset="0"/>
              </a:rPr>
              <a:t>ThreadSafeReference.Create</a:t>
            </a:r>
            <a:r>
              <a:rPr lang="it-IT" sz="2400" dirty="0">
                <a:latin typeface="Consolas" panose="020B0609020204030204" pitchFamily="49" charset="0"/>
              </a:rPr>
              <a:t>(</a:t>
            </a:r>
            <a:r>
              <a:rPr lang="it-IT" sz="2400" dirty="0" err="1">
                <a:latin typeface="Consolas" panose="020B0609020204030204" pitchFamily="49" charset="0"/>
              </a:rPr>
              <a:t>person</a:t>
            </a:r>
            <a:r>
              <a:rPr lang="it-IT" sz="2400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it-IT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it-IT" sz="2400" dirty="0">
                <a:latin typeface="Consolas" panose="020B0609020204030204" pitchFamily="49" charset="0"/>
              </a:rPr>
              <a:t> </a:t>
            </a:r>
            <a:r>
              <a:rPr lang="it-IT" sz="2400" dirty="0" err="1">
                <a:latin typeface="Consolas" panose="020B0609020204030204" pitchFamily="49" charset="0"/>
              </a:rPr>
              <a:t>anotherPerson</a:t>
            </a:r>
            <a:r>
              <a:rPr lang="it-IT" sz="2400" dirty="0">
                <a:latin typeface="Consolas" panose="020B0609020204030204" pitchFamily="49" charset="0"/>
              </a:rPr>
              <a:t> = </a:t>
            </a:r>
            <a:r>
              <a:rPr lang="it-IT" sz="2400" dirty="0" err="1">
                <a:latin typeface="Consolas" panose="020B0609020204030204" pitchFamily="49" charset="0"/>
              </a:rPr>
              <a:t>altroRealm.</a:t>
            </a:r>
            <a:r>
              <a:rPr lang="it-IT" sz="2400" dirty="0" err="1">
                <a:highlight>
                  <a:srgbClr val="FFFF00"/>
                </a:highlight>
                <a:latin typeface="Consolas" panose="020B0609020204030204" pitchFamily="49" charset="0"/>
              </a:rPr>
              <a:t>ResolveReference</a:t>
            </a:r>
            <a:r>
              <a:rPr lang="it-IT" sz="2400" dirty="0">
                <a:latin typeface="Consolas" panose="020B0609020204030204" pitchFamily="49" charset="0"/>
              </a:rPr>
              <a:t>(</a:t>
            </a:r>
            <a:r>
              <a:rPr lang="it-IT" sz="2400" dirty="0" err="1">
                <a:latin typeface="Consolas" panose="020B0609020204030204" pitchFamily="49" charset="0"/>
              </a:rPr>
              <a:t>referencePerson</a:t>
            </a:r>
            <a:r>
              <a:rPr lang="it-IT" sz="2400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it-IT" sz="2400" dirty="0">
                <a:latin typeface="Consolas" panose="020B0609020204030204" pitchFamily="49" charset="0"/>
              </a:rPr>
              <a:t>// </a:t>
            </a:r>
            <a:r>
              <a:rPr lang="it-IT" sz="2400" dirty="0" err="1">
                <a:latin typeface="Consolas" panose="020B0609020204030204" pitchFamily="49" charset="0"/>
              </a:rPr>
              <a:t>now</a:t>
            </a:r>
            <a:r>
              <a:rPr lang="it-IT" sz="2400" dirty="0">
                <a:latin typeface="Consolas" panose="020B0609020204030204" pitchFamily="49" charset="0"/>
              </a:rPr>
              <a:t> i can </a:t>
            </a:r>
            <a:r>
              <a:rPr lang="it-IT" sz="2400" dirty="0" err="1">
                <a:latin typeface="Consolas" panose="020B0609020204030204" pitchFamily="49" charset="0"/>
              </a:rPr>
              <a:t>write</a:t>
            </a:r>
            <a:r>
              <a:rPr lang="it-IT" sz="2400" dirty="0">
                <a:latin typeface="Consolas" panose="020B0609020204030204" pitchFamily="49" charset="0"/>
              </a:rPr>
              <a:t> in </a:t>
            </a:r>
            <a:r>
              <a:rPr lang="it-IT" sz="2400" dirty="0" err="1">
                <a:latin typeface="Consolas" panose="020B0609020204030204" pitchFamily="49" charset="0"/>
              </a:rPr>
              <a:t>another</a:t>
            </a:r>
            <a:r>
              <a:rPr lang="it-IT" sz="2400" dirty="0">
                <a:latin typeface="Consolas" panose="020B0609020204030204" pitchFamily="49" charset="0"/>
              </a:rPr>
              <a:t> </a:t>
            </a:r>
            <a:r>
              <a:rPr lang="it-IT" sz="2400" dirty="0" err="1">
                <a:latin typeface="Consolas" panose="020B0609020204030204" pitchFamily="49" charset="0"/>
              </a:rPr>
              <a:t>thread</a:t>
            </a:r>
            <a:endParaRPr lang="it-IT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sz="2400" dirty="0" err="1">
                <a:latin typeface="Consolas" panose="020B0609020204030204" pitchFamily="49" charset="0"/>
              </a:rPr>
              <a:t>anotherRealm.Write</a:t>
            </a:r>
            <a:r>
              <a:rPr lang="it-IT" sz="2400" dirty="0">
                <a:latin typeface="Consolas" panose="020B0609020204030204" pitchFamily="49" charset="0"/>
              </a:rPr>
              <a:t>(() =&gt;</a:t>
            </a:r>
          </a:p>
          <a:p>
            <a:pPr marL="0" indent="0">
              <a:buNone/>
            </a:pPr>
            <a:r>
              <a:rPr lang="it-IT" sz="2400" dirty="0">
                <a:latin typeface="Consolas" panose="020B0609020204030204" pitchFamily="49" charset="0"/>
              </a:rPr>
              <a:t>                {</a:t>
            </a:r>
          </a:p>
          <a:p>
            <a:pPr marL="0" indent="0">
              <a:buNone/>
            </a:pPr>
            <a:r>
              <a:rPr lang="it-IT" sz="2400" dirty="0">
                <a:latin typeface="Consolas" panose="020B0609020204030204" pitchFamily="49" charset="0"/>
              </a:rPr>
              <a:t>                    </a:t>
            </a:r>
            <a:r>
              <a:rPr lang="it-IT" sz="2400" dirty="0" err="1">
                <a:latin typeface="Consolas" panose="020B0609020204030204" pitchFamily="49" charset="0"/>
              </a:rPr>
              <a:t>anotherPerson.FirstName</a:t>
            </a:r>
            <a:r>
              <a:rPr lang="it-IT" sz="2400" dirty="0">
                <a:latin typeface="Consolas" panose="020B0609020204030204" pitchFamily="49" charset="0"/>
              </a:rPr>
              <a:t> = </a:t>
            </a:r>
            <a:r>
              <a:rPr lang="it-IT" sz="2400" dirty="0">
                <a:solidFill>
                  <a:srgbClr val="A31515"/>
                </a:solidFill>
                <a:latin typeface="Consolas" panose="020B0609020204030204" pitchFamily="49" charset="0"/>
              </a:rPr>
              <a:t>"Marco"</a:t>
            </a:r>
            <a:r>
              <a:rPr lang="it-IT" sz="24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sz="2400" dirty="0">
                <a:latin typeface="Consolas" panose="020B0609020204030204" pitchFamily="49" charset="0"/>
              </a:rPr>
              <a:t>                });</a:t>
            </a:r>
          </a:p>
          <a:p>
            <a:pPr marL="0" indent="0">
              <a:buNone/>
            </a:pPr>
            <a:endParaRPr lang="it-IT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677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8F580-1B26-4BCD-B370-13A6DA62D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MultiThread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E91FF-D7D1-4ACA-A857-DC41D61FD1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Demo8</a:t>
            </a:r>
          </a:p>
        </p:txBody>
      </p:sp>
    </p:spTree>
    <p:extLst>
      <p:ext uri="{BB962C8B-B14F-4D97-AF65-F5344CB8AC3E}">
        <p14:creationId xmlns:p14="http://schemas.microsoft.com/office/powerpoint/2010/main" val="40958926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DB89-13E5-4214-8AFC-85C537F5D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342326"/>
            <a:ext cx="11369038" cy="942974"/>
          </a:xfrm>
        </p:spPr>
        <p:txBody>
          <a:bodyPr/>
          <a:lstStyle/>
          <a:p>
            <a:r>
              <a:rPr lang="en-US" dirty="0"/>
              <a:t>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1F934-E315-49DA-9D93-6556B7A15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1" y="1423447"/>
            <a:ext cx="11369038" cy="5092227"/>
          </a:xfrm>
        </p:spPr>
        <p:txBody>
          <a:bodyPr>
            <a:normAutofit/>
          </a:bodyPr>
          <a:lstStyle/>
          <a:p>
            <a:r>
              <a:rPr lang="en-US" dirty="0"/>
              <a:t>AES 256</a:t>
            </a:r>
          </a:p>
          <a:p>
            <a:r>
              <a:rPr lang="en-US" dirty="0"/>
              <a:t>SHA-2</a:t>
            </a:r>
          </a:p>
          <a:p>
            <a:r>
              <a:rPr lang="en-US" dirty="0"/>
              <a:t>64 Bytes key</a:t>
            </a:r>
          </a:p>
          <a:p>
            <a:endParaRPr lang="en-US" dirty="0"/>
          </a:p>
          <a:p>
            <a:pPr marL="0" indent="0">
              <a:buNone/>
            </a:pPr>
            <a:r>
              <a:rPr lang="it-IT" sz="22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it-IT" sz="2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key</a:t>
            </a:r>
            <a:r>
              <a:rPr lang="it-IT" sz="2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</a:p>
          <a:p>
            <a:pPr marL="0" indent="0">
              <a:buNone/>
            </a:pPr>
            <a:r>
              <a:rPr lang="it-IT" sz="2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it-IT" sz="2200" dirty="0" err="1">
                <a:solidFill>
                  <a:srgbClr val="A31515"/>
                </a:solidFill>
                <a:latin typeface="Consolas" panose="020B0609020204030204" pitchFamily="49" charset="0"/>
              </a:rPr>
              <a:t>This</a:t>
            </a:r>
            <a:r>
              <a:rPr lang="it-IT" sz="22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it-IT" sz="2200" dirty="0" err="1">
                <a:solidFill>
                  <a:srgbClr val="A31515"/>
                </a:solidFill>
                <a:latin typeface="Consolas" panose="020B0609020204030204" pitchFamily="49" charset="0"/>
              </a:rPr>
              <a:t>is</a:t>
            </a:r>
            <a:r>
              <a:rPr lang="it-IT" sz="2200" dirty="0">
                <a:solidFill>
                  <a:srgbClr val="A31515"/>
                </a:solidFill>
                <a:latin typeface="Consolas" panose="020B0609020204030204" pitchFamily="49" charset="0"/>
              </a:rPr>
              <a:t> a 64Bytes </a:t>
            </a:r>
            <a:r>
              <a:rPr lang="it-IT" sz="2200" dirty="0" err="1">
                <a:solidFill>
                  <a:srgbClr val="A31515"/>
                </a:solidFill>
                <a:latin typeface="Consolas" panose="020B0609020204030204" pitchFamily="49" charset="0"/>
              </a:rPr>
              <a:t>key</a:t>
            </a:r>
            <a:r>
              <a:rPr lang="it-IT" sz="2200" dirty="0">
                <a:solidFill>
                  <a:srgbClr val="A31515"/>
                </a:solidFill>
                <a:latin typeface="Consolas" panose="020B0609020204030204" pitchFamily="49" charset="0"/>
              </a:rPr>
              <a:t>, just </a:t>
            </a:r>
            <a:r>
              <a:rPr lang="it-IT" sz="2200" dirty="0" err="1">
                <a:solidFill>
                  <a:srgbClr val="A31515"/>
                </a:solidFill>
                <a:latin typeface="Consolas" panose="020B0609020204030204" pitchFamily="49" charset="0"/>
              </a:rPr>
              <a:t>like</a:t>
            </a:r>
            <a:r>
              <a:rPr lang="it-IT" sz="22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it-IT" sz="2200" dirty="0" err="1">
                <a:solidFill>
                  <a:srgbClr val="A31515"/>
                </a:solidFill>
                <a:latin typeface="Consolas" panose="020B0609020204030204" pitchFamily="49" charset="0"/>
              </a:rPr>
              <a:t>Realm</a:t>
            </a:r>
            <a:r>
              <a:rPr lang="it-IT" sz="22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it-IT" sz="2200" dirty="0" err="1">
                <a:solidFill>
                  <a:srgbClr val="A31515"/>
                </a:solidFill>
                <a:latin typeface="Consolas" panose="020B0609020204030204" pitchFamily="49" charset="0"/>
              </a:rPr>
              <a:t>wants</a:t>
            </a:r>
            <a:r>
              <a:rPr lang="it-IT" sz="2200" dirty="0">
                <a:solidFill>
                  <a:srgbClr val="A31515"/>
                </a:solidFill>
                <a:latin typeface="Consolas" panose="020B0609020204030204" pitchFamily="49" charset="0"/>
              </a:rPr>
              <a:t> and </a:t>
            </a:r>
            <a:r>
              <a:rPr lang="it-IT" sz="2200" dirty="0" err="1">
                <a:solidFill>
                  <a:srgbClr val="A31515"/>
                </a:solidFill>
                <a:latin typeface="Consolas" panose="020B0609020204030204" pitchFamily="49" charset="0"/>
              </a:rPr>
              <a:t>not</a:t>
            </a:r>
            <a:r>
              <a:rPr lang="it-IT" sz="2200" dirty="0">
                <a:solidFill>
                  <a:srgbClr val="A31515"/>
                </a:solidFill>
                <a:latin typeface="Consolas" panose="020B0609020204030204" pitchFamily="49" charset="0"/>
              </a:rPr>
              <a:t> a </a:t>
            </a:r>
            <a:r>
              <a:rPr lang="it-IT" sz="2200" dirty="0" err="1">
                <a:solidFill>
                  <a:srgbClr val="A31515"/>
                </a:solidFill>
                <a:latin typeface="Consolas" panose="020B0609020204030204" pitchFamily="49" charset="0"/>
              </a:rPr>
              <a:t>char</a:t>
            </a:r>
            <a:r>
              <a:rPr lang="it-IT" sz="22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it-IT" sz="2200" dirty="0" err="1">
                <a:solidFill>
                  <a:srgbClr val="A31515"/>
                </a:solidFill>
                <a:latin typeface="Consolas" panose="020B0609020204030204" pitchFamily="49" charset="0"/>
              </a:rPr>
              <a:t>less</a:t>
            </a:r>
            <a:r>
              <a:rPr lang="it-IT" sz="2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it-IT" sz="2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2200" dirty="0"/>
          </a:p>
          <a:p>
            <a:pPr marL="0" indent="0">
              <a:buNone/>
            </a:pPr>
            <a:r>
              <a:rPr lang="it-IT" sz="2200" dirty="0" err="1">
                <a:latin typeface="Consolas" panose="020B0609020204030204" pitchFamily="49" charset="0"/>
              </a:rPr>
              <a:t>config.</a:t>
            </a:r>
            <a:r>
              <a:rPr lang="it-IT" sz="2200" dirty="0" err="1">
                <a:highlight>
                  <a:srgbClr val="FFFF00"/>
                </a:highlight>
                <a:latin typeface="Consolas" panose="020B0609020204030204" pitchFamily="49" charset="0"/>
              </a:rPr>
              <a:t>EncryptionKey</a:t>
            </a:r>
            <a:r>
              <a:rPr lang="it-IT" sz="2200" dirty="0">
                <a:latin typeface="Consolas" panose="020B0609020204030204" pitchFamily="49" charset="0"/>
              </a:rPr>
              <a:t> = </a:t>
            </a:r>
            <a:r>
              <a:rPr lang="it-IT" sz="2200" dirty="0" err="1">
                <a:latin typeface="Consolas" panose="020B0609020204030204" pitchFamily="49" charset="0"/>
              </a:rPr>
              <a:t>Encoding.ASCII.GetBytes</a:t>
            </a:r>
            <a:r>
              <a:rPr lang="it-IT" sz="2200" dirty="0">
                <a:latin typeface="Consolas" panose="020B0609020204030204" pitchFamily="49" charset="0"/>
              </a:rPr>
              <a:t>(</a:t>
            </a:r>
            <a:r>
              <a:rPr lang="it-IT" sz="2200" dirty="0" err="1">
                <a:latin typeface="Consolas" panose="020B0609020204030204" pitchFamily="49" charset="0"/>
              </a:rPr>
              <a:t>key</a:t>
            </a:r>
            <a:r>
              <a:rPr lang="it-IT" sz="2200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it-IT" sz="2200" dirty="0">
              <a:latin typeface="Consolas" panose="020B0609020204030204" pitchFamily="49" charset="0"/>
            </a:endParaRPr>
          </a:p>
          <a:p>
            <a:r>
              <a:rPr lang="en-US" dirty="0"/>
              <a:t>Warning !!! Irreversible</a:t>
            </a:r>
            <a:r>
              <a:rPr lang="it-IT" dirty="0">
                <a:latin typeface="Consolas" panose="020B0609020204030204" pitchFamily="49" charset="0"/>
              </a:rPr>
              <a:t>        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0649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8F580-1B26-4BCD-B370-13A6DA62D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Cryptography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E91FF-D7D1-4ACA-A857-DC41D61FD1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Demo7</a:t>
            </a:r>
          </a:p>
        </p:txBody>
      </p:sp>
    </p:spTree>
    <p:extLst>
      <p:ext uri="{BB962C8B-B14F-4D97-AF65-F5344CB8AC3E}">
        <p14:creationId xmlns:p14="http://schemas.microsoft.com/office/powerpoint/2010/main" val="32363241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DB89-13E5-4214-8AFC-85C537F5D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264638"/>
            <a:ext cx="11369038" cy="942974"/>
          </a:xfrm>
        </p:spPr>
        <p:txBody>
          <a:bodyPr/>
          <a:lstStyle/>
          <a:p>
            <a:r>
              <a:rPr lang="en-US" dirty="0"/>
              <a:t>Migration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1F934-E315-49DA-9D93-6556B7A15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Version management</a:t>
            </a:r>
          </a:p>
          <a:p>
            <a:r>
              <a:rPr lang="en-US" sz="3600" dirty="0"/>
              <a:t>Custom code executed within Callback Function</a:t>
            </a:r>
          </a:p>
          <a:p>
            <a:r>
              <a:rPr lang="en-US" sz="3600" dirty="0"/>
              <a:t>Properties “Dynamic” access </a:t>
            </a:r>
            <a:br>
              <a:rPr lang="en-US" sz="3600" dirty="0"/>
            </a:br>
            <a:r>
              <a:rPr lang="en-US" sz="3600" dirty="0"/>
              <a:t>(if you have deleted it)</a:t>
            </a:r>
          </a:p>
        </p:txBody>
      </p:sp>
    </p:spTree>
    <p:extLst>
      <p:ext uri="{BB962C8B-B14F-4D97-AF65-F5344CB8AC3E}">
        <p14:creationId xmlns:p14="http://schemas.microsoft.com/office/powerpoint/2010/main" val="40879462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1F934-E315-49DA-9D93-6556B7A15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56555" y="235670"/>
            <a:ext cx="12100316" cy="662233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it-IT" sz="20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</a:t>
            </a:r>
            <a:r>
              <a:rPr lang="it-IT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it-IT" sz="2000" dirty="0">
                <a:latin typeface="Consolas" panose="020B0609020204030204" pitchFamily="49" charset="0"/>
              </a:rPr>
              <a:t> </a:t>
            </a:r>
            <a:r>
              <a:rPr lang="it-IT" sz="2000" dirty="0" err="1">
                <a:latin typeface="Consolas" panose="020B0609020204030204" pitchFamily="49" charset="0"/>
              </a:rPr>
              <a:t>config</a:t>
            </a:r>
            <a:r>
              <a:rPr lang="it-IT" sz="2000" dirty="0">
                <a:latin typeface="Consolas" panose="020B0609020204030204" pitchFamily="49" charset="0"/>
              </a:rPr>
              <a:t> = </a:t>
            </a:r>
            <a:r>
              <a:rPr lang="it-IT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it-IT" sz="2000" dirty="0">
                <a:latin typeface="Consolas" panose="020B0609020204030204" pitchFamily="49" charset="0"/>
              </a:rPr>
              <a:t> </a:t>
            </a:r>
            <a:r>
              <a:rPr lang="it-IT" sz="2000" dirty="0" err="1">
                <a:latin typeface="Consolas" panose="020B0609020204030204" pitchFamily="49" charset="0"/>
              </a:rPr>
              <a:t>RealmConfiguration</a:t>
            </a:r>
            <a:r>
              <a:rPr lang="it-IT" sz="2000" dirty="0">
                <a:latin typeface="Consolas" panose="020B0609020204030204" pitchFamily="49" charset="0"/>
              </a:rPr>
              <a:t>(</a:t>
            </a:r>
            <a:r>
              <a:rPr lang="it-IT" sz="2000" dirty="0">
                <a:solidFill>
                  <a:srgbClr val="A31515"/>
                </a:solidFill>
                <a:latin typeface="Consolas" panose="020B0609020204030204" pitchFamily="49" charset="0"/>
              </a:rPr>
              <a:t>"Demo2CustomConfig.realm"</a:t>
            </a:r>
            <a:r>
              <a:rPr lang="it-IT" sz="20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it-IT" sz="2000" dirty="0">
                <a:latin typeface="Consolas" panose="020B0609020204030204" pitchFamily="49" charset="0"/>
              </a:rPr>
              <a:t>            {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it-IT" sz="2000" dirty="0">
                <a:latin typeface="Consolas" panose="020B0609020204030204" pitchFamily="49" charset="0"/>
              </a:rPr>
              <a:t>                </a:t>
            </a:r>
            <a:r>
              <a:rPr lang="it-IT" sz="2000" dirty="0" err="1">
                <a:highlight>
                  <a:srgbClr val="FFFF00"/>
                </a:highlight>
                <a:latin typeface="Consolas" panose="020B0609020204030204" pitchFamily="49" charset="0"/>
              </a:rPr>
              <a:t>SchemaVersion</a:t>
            </a:r>
            <a:r>
              <a:rPr lang="it-IT" sz="2000" dirty="0">
                <a:highlight>
                  <a:srgbClr val="FFFF00"/>
                </a:highlight>
                <a:latin typeface="Consolas" panose="020B0609020204030204" pitchFamily="49" charset="0"/>
              </a:rPr>
              <a:t> = 2,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it-IT" sz="2000" dirty="0">
                <a:latin typeface="Consolas" panose="020B0609020204030204" pitchFamily="49" charset="0"/>
              </a:rPr>
              <a:t>                </a:t>
            </a:r>
            <a:r>
              <a:rPr lang="it-IT" sz="2000" dirty="0" err="1">
                <a:highlight>
                  <a:srgbClr val="FFFF00"/>
                </a:highlight>
                <a:latin typeface="Consolas" panose="020B0609020204030204" pitchFamily="49" charset="0"/>
              </a:rPr>
              <a:t>MigrationCallback</a:t>
            </a:r>
            <a:r>
              <a:rPr lang="it-IT" sz="2000" dirty="0">
                <a:highlight>
                  <a:srgbClr val="FFFF00"/>
                </a:highlight>
                <a:latin typeface="Consolas" panose="020B0609020204030204" pitchFamily="49" charset="0"/>
              </a:rPr>
              <a:t> = (</a:t>
            </a:r>
            <a:r>
              <a:rPr lang="it-IT" sz="2000" dirty="0" err="1">
                <a:highlight>
                  <a:srgbClr val="FFFF00"/>
                </a:highlight>
                <a:latin typeface="Consolas" panose="020B0609020204030204" pitchFamily="49" charset="0"/>
              </a:rPr>
              <a:t>migration</a:t>
            </a:r>
            <a:r>
              <a:rPr lang="it-IT" sz="2000" dirty="0"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it-IT" sz="2000" dirty="0" err="1">
                <a:highlight>
                  <a:srgbClr val="FFFF00"/>
                </a:highlight>
                <a:latin typeface="Consolas" panose="020B0609020204030204" pitchFamily="49" charset="0"/>
              </a:rPr>
              <a:t>oldSchemaVersion</a:t>
            </a:r>
            <a:r>
              <a:rPr lang="it-IT" sz="2000" dirty="0">
                <a:highlight>
                  <a:srgbClr val="FFFF00"/>
                </a:highlight>
                <a:latin typeface="Consolas" panose="020B0609020204030204" pitchFamily="49" charset="0"/>
              </a:rPr>
              <a:t>) =&gt;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it-IT" sz="2000" dirty="0">
                <a:latin typeface="Consolas" panose="020B0609020204030204" pitchFamily="49" charset="0"/>
              </a:rPr>
              <a:t>                {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it-IT" sz="2000" dirty="0">
                <a:latin typeface="Consolas" panose="020B0609020204030204" pitchFamily="49" charset="0"/>
              </a:rPr>
              <a:t>                    </a:t>
            </a:r>
            <a:r>
              <a:rPr lang="it-IT" sz="2000" dirty="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var</a:t>
            </a:r>
            <a:r>
              <a:rPr lang="it-IT" sz="2000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it-IT" sz="2000" dirty="0" err="1">
                <a:highlight>
                  <a:srgbClr val="FFFF00"/>
                </a:highlight>
                <a:latin typeface="Consolas" panose="020B0609020204030204" pitchFamily="49" charset="0"/>
              </a:rPr>
              <a:t>newPeople</a:t>
            </a:r>
            <a:r>
              <a:rPr lang="it-IT" sz="2000" dirty="0"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it-IT" sz="2000" dirty="0" err="1">
                <a:highlight>
                  <a:srgbClr val="FFFF00"/>
                </a:highlight>
                <a:latin typeface="Consolas" panose="020B0609020204030204" pitchFamily="49" charset="0"/>
              </a:rPr>
              <a:t>migration.NewRealm.All</a:t>
            </a:r>
            <a:r>
              <a:rPr lang="it-IT" sz="2000" dirty="0">
                <a:highlight>
                  <a:srgbClr val="FFFF00"/>
                </a:highlight>
                <a:latin typeface="Consolas" panose="020B0609020204030204" pitchFamily="49" charset="0"/>
              </a:rPr>
              <a:t>&lt;People&gt;();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it-IT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it-IT" sz="2000" dirty="0">
                <a:solidFill>
                  <a:srgbClr val="008000"/>
                </a:solidFill>
                <a:latin typeface="Consolas" panose="020B0609020204030204" pitchFamily="49" charset="0"/>
              </a:rPr>
              <a:t>// Use </a:t>
            </a:r>
            <a:r>
              <a:rPr lang="it-IT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dynamic</a:t>
            </a:r>
            <a:r>
              <a:rPr lang="it-IT" sz="2000" dirty="0">
                <a:solidFill>
                  <a:srgbClr val="008000"/>
                </a:solidFill>
                <a:latin typeface="Consolas" panose="020B0609020204030204" pitchFamily="49" charset="0"/>
              </a:rPr>
              <a:t> API for </a:t>
            </a:r>
            <a:r>
              <a:rPr lang="it-IT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oldPeople</a:t>
            </a:r>
            <a:r>
              <a:rPr lang="it-IT" sz="2000" dirty="0">
                <a:solidFill>
                  <a:srgbClr val="008000"/>
                </a:solidFill>
                <a:latin typeface="Consolas" panose="020B0609020204030204" pitchFamily="49" charset="0"/>
              </a:rPr>
              <a:t> and </a:t>
            </a:r>
            <a:r>
              <a:rPr lang="it-IT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accessing</a:t>
            </a:r>
            <a:r>
              <a:rPr lang="it-IT" sz="2000" dirty="0">
                <a:solidFill>
                  <a:srgbClr val="008000"/>
                </a:solidFill>
                <a:latin typeface="Consolas" panose="020B0609020204030204" pitchFamily="49" charset="0"/>
              </a:rPr>
              <a:t> Age 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it-IT" sz="2000" dirty="0">
                <a:latin typeface="Consolas" panose="020B0609020204030204" pitchFamily="49" charset="0"/>
              </a:rPr>
              <a:t>                    </a:t>
            </a:r>
            <a:r>
              <a:rPr lang="it-IT" sz="2000" dirty="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var</a:t>
            </a:r>
            <a:r>
              <a:rPr lang="it-IT" sz="2000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it-IT" sz="2000" dirty="0" err="1">
                <a:highlight>
                  <a:srgbClr val="FFFF00"/>
                </a:highlight>
                <a:latin typeface="Consolas" panose="020B0609020204030204" pitchFamily="49" charset="0"/>
              </a:rPr>
              <a:t>oldPeople</a:t>
            </a:r>
            <a:r>
              <a:rPr lang="it-IT" sz="2000" dirty="0"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it-IT" sz="2000" dirty="0" err="1">
                <a:highlight>
                  <a:srgbClr val="FFFF00"/>
                </a:highlight>
                <a:latin typeface="Consolas" panose="020B0609020204030204" pitchFamily="49" charset="0"/>
              </a:rPr>
              <a:t>migration.OldRealm.All</a:t>
            </a:r>
            <a:r>
              <a:rPr lang="it-IT" sz="2000" dirty="0"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it-IT" sz="2000" dirty="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"People"</a:t>
            </a:r>
            <a:r>
              <a:rPr lang="it-IT" sz="2000" dirty="0"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it-IT" sz="2000" dirty="0">
                <a:latin typeface="Consolas" panose="020B0609020204030204" pitchFamily="49" charset="0"/>
              </a:rPr>
              <a:t>                    </a:t>
            </a:r>
            <a:r>
              <a:rPr lang="it-IT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it-IT" sz="2000" dirty="0">
                <a:latin typeface="Consolas" panose="020B0609020204030204" pitchFamily="49" charset="0"/>
              </a:rPr>
              <a:t> (</a:t>
            </a:r>
            <a:r>
              <a:rPr lang="it-IT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it-IT" sz="2000" dirty="0">
                <a:latin typeface="Consolas" panose="020B0609020204030204" pitchFamily="49" charset="0"/>
              </a:rPr>
              <a:t> i = 0; i &lt; </a:t>
            </a:r>
            <a:r>
              <a:rPr lang="it-IT" sz="2000" dirty="0" err="1">
                <a:latin typeface="Consolas" panose="020B0609020204030204" pitchFamily="49" charset="0"/>
              </a:rPr>
              <a:t>newPeople.Count</a:t>
            </a:r>
            <a:r>
              <a:rPr lang="it-IT" sz="2000" dirty="0">
                <a:latin typeface="Consolas" panose="020B0609020204030204" pitchFamily="49" charset="0"/>
              </a:rPr>
              <a:t>(); i++)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it-IT" sz="2000" dirty="0">
                <a:latin typeface="Consolas" panose="020B0609020204030204" pitchFamily="49" charset="0"/>
              </a:rPr>
              <a:t>                    {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it-IT" sz="2000" dirty="0">
                <a:latin typeface="Consolas" panose="020B0609020204030204" pitchFamily="49" charset="0"/>
              </a:rPr>
              <a:t>                        </a:t>
            </a:r>
            <a:r>
              <a:rPr lang="it-IT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it-IT" sz="2000" dirty="0">
                <a:latin typeface="Consolas" panose="020B0609020204030204" pitchFamily="49" charset="0"/>
              </a:rPr>
              <a:t> </a:t>
            </a:r>
            <a:r>
              <a:rPr lang="it-IT" sz="2000" dirty="0" err="1">
                <a:latin typeface="Consolas" panose="020B0609020204030204" pitchFamily="49" charset="0"/>
              </a:rPr>
              <a:t>oldPerson</a:t>
            </a:r>
            <a:r>
              <a:rPr lang="it-IT" sz="2000" dirty="0">
                <a:latin typeface="Consolas" panose="020B0609020204030204" pitchFamily="49" charset="0"/>
              </a:rPr>
              <a:t> = </a:t>
            </a:r>
            <a:r>
              <a:rPr lang="it-IT" sz="2000" dirty="0" err="1">
                <a:latin typeface="Consolas" panose="020B0609020204030204" pitchFamily="49" charset="0"/>
              </a:rPr>
              <a:t>oldPeople.ElementAt</a:t>
            </a:r>
            <a:r>
              <a:rPr lang="it-IT" sz="2000" dirty="0">
                <a:latin typeface="Consolas" panose="020B0609020204030204" pitchFamily="49" charset="0"/>
              </a:rPr>
              <a:t>(i);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it-IT" sz="2000" dirty="0">
                <a:latin typeface="Consolas" panose="020B0609020204030204" pitchFamily="49" charset="0"/>
              </a:rPr>
              <a:t>                        </a:t>
            </a:r>
            <a:r>
              <a:rPr lang="it-IT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it-IT" sz="2000" dirty="0">
                <a:latin typeface="Consolas" panose="020B0609020204030204" pitchFamily="49" charset="0"/>
              </a:rPr>
              <a:t> </a:t>
            </a:r>
            <a:r>
              <a:rPr lang="it-IT" sz="2000" dirty="0" err="1">
                <a:latin typeface="Consolas" panose="020B0609020204030204" pitchFamily="49" charset="0"/>
              </a:rPr>
              <a:t>newPerson</a:t>
            </a:r>
            <a:r>
              <a:rPr lang="it-IT" sz="2000" dirty="0">
                <a:latin typeface="Consolas" panose="020B0609020204030204" pitchFamily="49" charset="0"/>
              </a:rPr>
              <a:t> = </a:t>
            </a:r>
            <a:r>
              <a:rPr lang="it-IT" sz="2000" dirty="0" err="1">
                <a:latin typeface="Consolas" panose="020B0609020204030204" pitchFamily="49" charset="0"/>
              </a:rPr>
              <a:t>newPeople.ElementAt</a:t>
            </a:r>
            <a:r>
              <a:rPr lang="it-IT" sz="2000" dirty="0">
                <a:latin typeface="Consolas" panose="020B0609020204030204" pitchFamily="49" charset="0"/>
              </a:rPr>
              <a:t>(i);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it-IT" sz="2000" dirty="0">
                <a:latin typeface="Consolas" panose="020B0609020204030204" pitchFamily="49" charset="0"/>
              </a:rPr>
              <a:t>                        </a:t>
            </a:r>
            <a:r>
              <a:rPr lang="it-IT" sz="2000" dirty="0" err="1">
                <a:highlight>
                  <a:srgbClr val="FFFF00"/>
                </a:highlight>
                <a:latin typeface="Consolas" panose="020B0609020204030204" pitchFamily="49" charset="0"/>
              </a:rPr>
              <a:t>newPerson.BirthYear</a:t>
            </a:r>
            <a:r>
              <a:rPr lang="it-IT" sz="2000" dirty="0">
                <a:highlight>
                  <a:srgbClr val="FFFF00"/>
                </a:highlight>
                <a:latin typeface="Consolas" panose="020B0609020204030204" pitchFamily="49" charset="0"/>
              </a:rPr>
              <a:t> = 2018 –(</a:t>
            </a:r>
            <a:r>
              <a:rPr lang="it-IT" sz="2000" dirty="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it-IT" sz="2000" dirty="0"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it-IT" sz="2000" dirty="0" err="1">
                <a:highlight>
                  <a:srgbClr val="FFFF00"/>
                </a:highlight>
                <a:latin typeface="Consolas" panose="020B0609020204030204" pitchFamily="49" charset="0"/>
              </a:rPr>
              <a:t>oldPerson.Age</a:t>
            </a:r>
            <a:r>
              <a:rPr lang="it-IT" sz="2000" dirty="0"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it-IT" sz="2000" dirty="0">
                <a:latin typeface="Consolas" panose="020B0609020204030204" pitchFamily="49" charset="0"/>
              </a:rPr>
              <a:t>                    }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it-IT" sz="2000" dirty="0">
                <a:latin typeface="Consolas" panose="020B0609020204030204" pitchFamily="49" charset="0"/>
              </a:rPr>
              <a:t>                }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it-IT" sz="2000" dirty="0">
                <a:latin typeface="Consolas" panose="020B0609020204030204" pitchFamily="49" charset="0"/>
              </a:rPr>
              <a:t>            };</a:t>
            </a:r>
          </a:p>
        </p:txBody>
      </p:sp>
    </p:spTree>
    <p:extLst>
      <p:ext uri="{BB962C8B-B14F-4D97-AF65-F5344CB8AC3E}">
        <p14:creationId xmlns:p14="http://schemas.microsoft.com/office/powerpoint/2010/main" val="6165235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8F580-1B26-4BCD-B370-13A6DA62D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E91FF-D7D1-4ACA-A857-DC41D61FD1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Demo2Migrations</a:t>
            </a:r>
          </a:p>
        </p:txBody>
      </p:sp>
    </p:spTree>
    <p:extLst>
      <p:ext uri="{BB962C8B-B14F-4D97-AF65-F5344CB8AC3E}">
        <p14:creationId xmlns:p14="http://schemas.microsoft.com/office/powerpoint/2010/main" val="2458072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DB89-13E5-4214-8AFC-85C537F5D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1" y="382109"/>
            <a:ext cx="11369038" cy="942974"/>
          </a:xfrm>
        </p:spPr>
        <p:txBody>
          <a:bodyPr/>
          <a:lstStyle/>
          <a:p>
            <a:r>
              <a:rPr lang="en-US" dirty="0"/>
              <a:t>Realm Studio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E08B435-2FAF-E24D-9466-287112A94D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959" b="8731"/>
          <a:stretch/>
        </p:blipFill>
        <p:spPr>
          <a:xfrm>
            <a:off x="0" y="4933952"/>
            <a:ext cx="12192000" cy="136930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071D550-8108-CA44-8F01-CDCD17DF7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21" y="1877848"/>
            <a:ext cx="4100446" cy="274504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40ADECF-7F0E-624E-B908-59184FD1B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6995" y="457513"/>
            <a:ext cx="7028764" cy="259193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83A6F30-22EB-004D-AECC-56DB55864E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3351"/>
          <a:stretch/>
        </p:blipFill>
        <p:spPr>
          <a:xfrm>
            <a:off x="4247539" y="2278142"/>
            <a:ext cx="4587558" cy="170275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0893335-E6CA-2443-9EEF-0523B384F8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8483" y="2608373"/>
            <a:ext cx="4077584" cy="274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8067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1493A0-D6F7-E742-B95F-D50C009BB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1" y="151516"/>
            <a:ext cx="11369038" cy="942974"/>
          </a:xfrm>
        </p:spPr>
        <p:txBody>
          <a:bodyPr/>
          <a:lstStyle/>
          <a:p>
            <a:r>
              <a:rPr lang="it-IT" dirty="0"/>
              <a:t>Notification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8CD060C-B47F-604E-BB5E-6E313C474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855" y="1924049"/>
            <a:ext cx="7047461" cy="418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747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DB89-13E5-4214-8AFC-85C537F5D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151517"/>
            <a:ext cx="11369038" cy="942974"/>
          </a:xfrm>
        </p:spPr>
        <p:txBody>
          <a:bodyPr/>
          <a:lstStyle/>
          <a:p>
            <a:r>
              <a:rPr lang="en-US" dirty="0"/>
              <a:t>Notification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1F934-E315-49DA-9D93-6556B7A15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1094491"/>
            <a:ext cx="11765279" cy="551982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Realm notification (useless)</a:t>
            </a:r>
          </a:p>
          <a:p>
            <a:pPr marL="0" indent="0">
              <a:buNone/>
            </a:pPr>
            <a:r>
              <a:rPr lang="it-IT" dirty="0">
                <a:solidFill>
                  <a:srgbClr val="1C233F"/>
                </a:solidFill>
              </a:rPr>
              <a:t>	</a:t>
            </a:r>
            <a:r>
              <a:rPr lang="it-IT" dirty="0" err="1">
                <a:solidFill>
                  <a:srgbClr val="1C233F"/>
                </a:solidFill>
              </a:rPr>
              <a:t>realm</a:t>
            </a:r>
            <a:r>
              <a:rPr lang="it-IT" b="1" dirty="0" err="1">
                <a:solidFill>
                  <a:srgbClr val="000000"/>
                </a:solidFill>
              </a:rPr>
              <a:t>.</a:t>
            </a:r>
            <a:r>
              <a:rPr lang="it-IT" dirty="0" err="1">
                <a:solidFill>
                  <a:srgbClr val="1C233F"/>
                </a:solidFill>
                <a:highlight>
                  <a:srgbClr val="FFFF00"/>
                </a:highlight>
              </a:rPr>
              <a:t>RealmChanged</a:t>
            </a:r>
            <a:r>
              <a:rPr lang="it-IT" dirty="0"/>
              <a:t> </a:t>
            </a:r>
            <a:r>
              <a:rPr lang="it-IT" b="1" dirty="0">
                <a:solidFill>
                  <a:srgbClr val="000000"/>
                </a:solidFill>
              </a:rPr>
              <a:t>+=</a:t>
            </a:r>
            <a:r>
              <a:rPr lang="it-IT" dirty="0"/>
              <a:t> </a:t>
            </a:r>
            <a:r>
              <a:rPr lang="it-IT" b="1" dirty="0">
                <a:solidFill>
                  <a:srgbClr val="000000"/>
                </a:solidFill>
              </a:rPr>
              <a:t>(</a:t>
            </a:r>
            <a:r>
              <a:rPr lang="it-IT" dirty="0" err="1">
                <a:solidFill>
                  <a:srgbClr val="1C233F"/>
                </a:solidFill>
              </a:rPr>
              <a:t>s</a:t>
            </a:r>
            <a:r>
              <a:rPr lang="it-IT" b="1" dirty="0">
                <a:solidFill>
                  <a:srgbClr val="000000"/>
                </a:solidFill>
              </a:rPr>
              <a:t>,</a:t>
            </a:r>
            <a:r>
              <a:rPr lang="it-IT" dirty="0"/>
              <a:t> </a:t>
            </a:r>
            <a:r>
              <a:rPr lang="it-IT" dirty="0">
                <a:solidFill>
                  <a:srgbClr val="1C233F"/>
                </a:solidFill>
              </a:rPr>
              <a:t>e</a:t>
            </a:r>
            <a:r>
              <a:rPr lang="it-IT" b="1" dirty="0">
                <a:solidFill>
                  <a:srgbClr val="000000"/>
                </a:solidFill>
              </a:rPr>
              <a:t>)</a:t>
            </a:r>
            <a:r>
              <a:rPr lang="it-IT" dirty="0"/>
              <a:t> </a:t>
            </a:r>
            <a:r>
              <a:rPr lang="it-IT" b="1" dirty="0">
                <a:solidFill>
                  <a:srgbClr val="000000"/>
                </a:solidFill>
              </a:rPr>
              <a:t>=&gt;</a:t>
            </a:r>
            <a:r>
              <a:rPr lang="it-IT" dirty="0"/>
              <a:t> </a:t>
            </a:r>
            <a:r>
              <a:rPr lang="it-IT" b="1" dirty="0">
                <a:solidFill>
                  <a:srgbClr val="000000"/>
                </a:solidFill>
              </a:rPr>
              <a:t>{ }</a:t>
            </a:r>
          </a:p>
          <a:p>
            <a:r>
              <a:rPr lang="en-US" dirty="0"/>
              <a:t>Object notification - </a:t>
            </a:r>
            <a:r>
              <a:rPr lang="en-US" dirty="0">
                <a:highlight>
                  <a:srgbClr val="FFFF00"/>
                </a:highlight>
              </a:rPr>
              <a:t>Implements </a:t>
            </a:r>
            <a:r>
              <a:rPr lang="en-US" dirty="0" err="1">
                <a:highlight>
                  <a:srgbClr val="FFFF00"/>
                </a:highlight>
              </a:rPr>
              <a:t>INotifyPropertyChanged</a:t>
            </a:r>
            <a:endParaRPr lang="en-US" dirty="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it-IT" b="1" dirty="0">
                <a:solidFill>
                  <a:srgbClr val="445588"/>
                </a:solidFill>
              </a:rPr>
              <a:t>	</a:t>
            </a:r>
            <a:r>
              <a:rPr lang="it-IT" b="1" dirty="0" err="1">
                <a:solidFill>
                  <a:srgbClr val="445588"/>
                </a:solidFill>
              </a:rPr>
              <a:t>var</a:t>
            </a:r>
            <a:r>
              <a:rPr lang="it-IT" dirty="0"/>
              <a:t> </a:t>
            </a:r>
            <a:r>
              <a:rPr lang="it-IT" dirty="0">
                <a:solidFill>
                  <a:srgbClr val="1C233F"/>
                </a:solidFill>
              </a:rPr>
              <a:t>account</a:t>
            </a:r>
            <a:r>
              <a:rPr lang="it-IT" dirty="0"/>
              <a:t> </a:t>
            </a:r>
            <a:r>
              <a:rPr lang="it-IT" b="1" dirty="0">
                <a:solidFill>
                  <a:srgbClr val="000000"/>
                </a:solidFill>
              </a:rPr>
              <a:t>=</a:t>
            </a:r>
            <a:r>
              <a:rPr lang="it-IT" dirty="0"/>
              <a:t> </a:t>
            </a:r>
            <a:r>
              <a:rPr lang="it-IT" b="1" dirty="0">
                <a:solidFill>
                  <a:srgbClr val="000000"/>
                </a:solidFill>
              </a:rPr>
              <a:t>new</a:t>
            </a:r>
            <a:r>
              <a:rPr lang="it-IT" dirty="0"/>
              <a:t> </a:t>
            </a:r>
            <a:r>
              <a:rPr lang="it-IT" b="1" dirty="0">
                <a:solidFill>
                  <a:srgbClr val="990000"/>
                </a:solidFill>
              </a:rPr>
              <a:t>Account</a:t>
            </a:r>
            <a:r>
              <a:rPr lang="it-IT" b="1" dirty="0">
                <a:solidFill>
                  <a:srgbClr val="000000"/>
                </a:solidFill>
              </a:rPr>
              <a:t>();</a:t>
            </a:r>
            <a:r>
              <a:rPr lang="it-IT" dirty="0"/>
              <a:t> </a:t>
            </a:r>
          </a:p>
          <a:p>
            <a:pPr marL="0" indent="0">
              <a:buNone/>
            </a:pPr>
            <a:r>
              <a:rPr lang="it-IT" dirty="0">
                <a:solidFill>
                  <a:srgbClr val="1C233F"/>
                </a:solidFill>
              </a:rPr>
              <a:t>	</a:t>
            </a:r>
            <a:r>
              <a:rPr lang="it-IT" dirty="0" err="1">
                <a:solidFill>
                  <a:srgbClr val="1C233F"/>
                </a:solidFill>
              </a:rPr>
              <a:t>realm</a:t>
            </a:r>
            <a:r>
              <a:rPr lang="it-IT" b="1" dirty="0" err="1">
                <a:solidFill>
                  <a:srgbClr val="000000"/>
                </a:solidFill>
              </a:rPr>
              <a:t>.</a:t>
            </a:r>
            <a:r>
              <a:rPr lang="it-IT" b="1" dirty="0" err="1">
                <a:solidFill>
                  <a:srgbClr val="990000"/>
                </a:solidFill>
              </a:rPr>
              <a:t>Write</a:t>
            </a:r>
            <a:r>
              <a:rPr lang="it-IT" b="1" dirty="0">
                <a:solidFill>
                  <a:srgbClr val="000000"/>
                </a:solidFill>
              </a:rPr>
              <a:t>(()</a:t>
            </a:r>
            <a:r>
              <a:rPr lang="it-IT" dirty="0"/>
              <a:t> </a:t>
            </a:r>
            <a:r>
              <a:rPr lang="it-IT" b="1" dirty="0">
                <a:solidFill>
                  <a:srgbClr val="000000"/>
                </a:solidFill>
              </a:rPr>
              <a:t>=&gt;</a:t>
            </a:r>
            <a:r>
              <a:rPr lang="it-IT" dirty="0"/>
              <a:t> </a:t>
            </a:r>
            <a:r>
              <a:rPr lang="it-IT" dirty="0" err="1">
                <a:solidFill>
                  <a:srgbClr val="1C233F"/>
                </a:solidFill>
              </a:rPr>
              <a:t>realm</a:t>
            </a:r>
            <a:r>
              <a:rPr lang="it-IT" b="1" dirty="0" err="1">
                <a:solidFill>
                  <a:srgbClr val="000000"/>
                </a:solidFill>
              </a:rPr>
              <a:t>.</a:t>
            </a:r>
            <a:r>
              <a:rPr lang="it-IT" b="1" dirty="0" err="1">
                <a:solidFill>
                  <a:srgbClr val="990000"/>
                </a:solidFill>
              </a:rPr>
              <a:t>Add</a:t>
            </a:r>
            <a:r>
              <a:rPr lang="it-IT" b="1" dirty="0">
                <a:solidFill>
                  <a:srgbClr val="000000"/>
                </a:solidFill>
              </a:rPr>
              <a:t>(</a:t>
            </a:r>
            <a:r>
              <a:rPr lang="it-IT" dirty="0">
                <a:solidFill>
                  <a:srgbClr val="1C233F"/>
                </a:solidFill>
              </a:rPr>
              <a:t>account</a:t>
            </a:r>
            <a:r>
              <a:rPr lang="it-IT" b="1" dirty="0">
                <a:solidFill>
                  <a:srgbClr val="000000"/>
                </a:solidFill>
              </a:rPr>
              <a:t>));</a:t>
            </a:r>
            <a:r>
              <a:rPr lang="it-IT" dirty="0"/>
              <a:t> </a:t>
            </a:r>
          </a:p>
          <a:p>
            <a:pPr marL="0" indent="0">
              <a:buNone/>
            </a:pPr>
            <a:r>
              <a:rPr lang="it-IT" dirty="0">
                <a:solidFill>
                  <a:srgbClr val="1C233F"/>
                </a:solidFill>
              </a:rPr>
              <a:t>	</a:t>
            </a:r>
            <a:r>
              <a:rPr lang="it-IT" dirty="0" err="1">
                <a:solidFill>
                  <a:srgbClr val="1C233F"/>
                </a:solidFill>
              </a:rPr>
              <a:t>account</a:t>
            </a:r>
            <a:r>
              <a:rPr lang="it-IT" b="1" dirty="0" err="1">
                <a:solidFill>
                  <a:srgbClr val="000000"/>
                </a:solidFill>
              </a:rPr>
              <a:t>.</a:t>
            </a:r>
            <a:r>
              <a:rPr lang="it-IT" dirty="0" err="1">
                <a:solidFill>
                  <a:srgbClr val="1C233F"/>
                </a:solidFill>
                <a:highlight>
                  <a:srgbClr val="FFFF00"/>
                </a:highlight>
              </a:rPr>
              <a:t>PropertyChanged</a:t>
            </a:r>
            <a:r>
              <a:rPr lang="it-IT" dirty="0"/>
              <a:t> </a:t>
            </a:r>
            <a:r>
              <a:rPr lang="it-IT" b="1" dirty="0">
                <a:solidFill>
                  <a:srgbClr val="000000"/>
                </a:solidFill>
              </a:rPr>
              <a:t>+=</a:t>
            </a:r>
            <a:r>
              <a:rPr lang="it-IT" dirty="0"/>
              <a:t> </a:t>
            </a:r>
            <a:r>
              <a:rPr lang="it-IT" b="1" dirty="0">
                <a:solidFill>
                  <a:srgbClr val="000000"/>
                </a:solidFill>
              </a:rPr>
              <a:t>(</a:t>
            </a:r>
            <a:r>
              <a:rPr lang="it-IT" dirty="0" err="1">
                <a:solidFill>
                  <a:srgbClr val="1C233F"/>
                </a:solidFill>
              </a:rPr>
              <a:t>sender</a:t>
            </a:r>
            <a:r>
              <a:rPr lang="it-IT" b="1" dirty="0">
                <a:solidFill>
                  <a:srgbClr val="000000"/>
                </a:solidFill>
              </a:rPr>
              <a:t>,</a:t>
            </a:r>
            <a:r>
              <a:rPr lang="it-IT" dirty="0"/>
              <a:t> </a:t>
            </a:r>
            <a:r>
              <a:rPr lang="it-IT" dirty="0">
                <a:solidFill>
                  <a:srgbClr val="1C233F"/>
                </a:solidFill>
              </a:rPr>
              <a:t>e</a:t>
            </a:r>
            <a:r>
              <a:rPr lang="it-IT" b="1" dirty="0">
                <a:solidFill>
                  <a:srgbClr val="000000"/>
                </a:solidFill>
              </a:rPr>
              <a:t>)</a:t>
            </a:r>
            <a:r>
              <a:rPr lang="it-IT" dirty="0"/>
              <a:t> </a:t>
            </a:r>
            <a:r>
              <a:rPr lang="it-IT" b="1" dirty="0">
                <a:solidFill>
                  <a:srgbClr val="000000"/>
                </a:solidFill>
              </a:rPr>
              <a:t>=&gt;</a:t>
            </a:r>
          </a:p>
          <a:p>
            <a:pPr marL="0" indent="0">
              <a:buNone/>
            </a:pPr>
            <a:r>
              <a:rPr lang="it-IT" dirty="0"/>
              <a:t> 	</a:t>
            </a:r>
            <a:r>
              <a:rPr lang="it-IT" b="1" dirty="0">
                <a:solidFill>
                  <a:srgbClr val="000000"/>
                </a:solidFill>
              </a:rPr>
              <a:t>{</a:t>
            </a:r>
            <a:r>
              <a:rPr lang="it-IT" i="1" dirty="0">
                <a:solidFill>
                  <a:srgbClr val="999988"/>
                </a:solidFill>
              </a:rPr>
              <a:t>// </a:t>
            </a:r>
            <a:r>
              <a:rPr lang="it-IT" i="1" dirty="0" err="1">
                <a:solidFill>
                  <a:srgbClr val="999988"/>
                </a:solidFill>
              </a:rPr>
              <a:t>react</a:t>
            </a:r>
            <a:r>
              <a:rPr lang="it-IT" i="1" dirty="0">
                <a:solidFill>
                  <a:srgbClr val="999988"/>
                </a:solidFill>
              </a:rPr>
              <a:t> to </a:t>
            </a:r>
            <a:r>
              <a:rPr lang="it-IT" i="1" dirty="0" err="1">
                <a:solidFill>
                  <a:srgbClr val="999988"/>
                </a:solidFill>
              </a:rPr>
              <a:t>properties</a:t>
            </a:r>
            <a:r>
              <a:rPr lang="it-IT" i="1" dirty="0">
                <a:solidFill>
                  <a:srgbClr val="999988"/>
                </a:solidFill>
              </a:rPr>
              <a:t> </a:t>
            </a:r>
            <a:r>
              <a:rPr lang="it-IT" i="1" dirty="0" err="1">
                <a:solidFill>
                  <a:srgbClr val="999988"/>
                </a:solidFill>
              </a:rPr>
              <a:t>change</a:t>
            </a:r>
            <a:r>
              <a:rPr lang="it-IT" dirty="0">
                <a:solidFill>
                  <a:srgbClr val="1C233F"/>
                </a:solidFill>
              </a:rPr>
              <a:t> </a:t>
            </a:r>
            <a:r>
              <a:rPr lang="it-IT" b="1" dirty="0">
                <a:solidFill>
                  <a:srgbClr val="000000"/>
                </a:solidFill>
              </a:rPr>
              <a:t>}</a:t>
            </a:r>
            <a:endParaRPr lang="en-US" dirty="0"/>
          </a:p>
          <a:p>
            <a:r>
              <a:rPr lang="en-US" dirty="0"/>
              <a:t>Collection notification – </a:t>
            </a:r>
            <a:r>
              <a:rPr lang="en-US" dirty="0">
                <a:highlight>
                  <a:srgbClr val="FFFF00"/>
                </a:highlight>
              </a:rPr>
              <a:t>Implements </a:t>
            </a:r>
            <a:r>
              <a:rPr lang="en-US" dirty="0" err="1">
                <a:highlight>
                  <a:srgbClr val="FFFF00"/>
                </a:highlight>
              </a:rPr>
              <a:t>INotifyCollectionChanged</a:t>
            </a:r>
            <a:endParaRPr lang="en-US" dirty="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it-IT" sz="2900" b="1" dirty="0">
                <a:solidFill>
                  <a:srgbClr val="445588"/>
                </a:solidFill>
              </a:rPr>
              <a:t>	</a:t>
            </a:r>
            <a:r>
              <a:rPr lang="it-IT" sz="2900" b="1" dirty="0" err="1">
                <a:solidFill>
                  <a:srgbClr val="445588"/>
                </a:solidFill>
              </a:rPr>
              <a:t>var</a:t>
            </a:r>
            <a:r>
              <a:rPr lang="it-IT" sz="2900" dirty="0"/>
              <a:t> </a:t>
            </a:r>
            <a:r>
              <a:rPr lang="it-IT" sz="2900" dirty="0" err="1">
                <a:solidFill>
                  <a:srgbClr val="1C233F"/>
                </a:solidFill>
              </a:rPr>
              <a:t>token</a:t>
            </a:r>
            <a:r>
              <a:rPr lang="it-IT" sz="2900" dirty="0"/>
              <a:t> </a:t>
            </a:r>
            <a:r>
              <a:rPr lang="it-IT" sz="2900" b="1" dirty="0">
                <a:solidFill>
                  <a:srgbClr val="000000"/>
                </a:solidFill>
              </a:rPr>
              <a:t>=</a:t>
            </a:r>
            <a:r>
              <a:rPr lang="it-IT" sz="2900" dirty="0"/>
              <a:t> </a:t>
            </a:r>
            <a:r>
              <a:rPr lang="it-IT" sz="2900" dirty="0" err="1">
                <a:solidFill>
                  <a:srgbClr val="1C233F"/>
                </a:solidFill>
              </a:rPr>
              <a:t>realm</a:t>
            </a:r>
            <a:r>
              <a:rPr lang="it-IT" sz="2900" b="1" dirty="0" err="1">
                <a:solidFill>
                  <a:srgbClr val="000000"/>
                </a:solidFill>
              </a:rPr>
              <a:t>.</a:t>
            </a:r>
            <a:r>
              <a:rPr lang="it-IT" sz="2900" dirty="0" err="1">
                <a:solidFill>
                  <a:srgbClr val="1C233F"/>
                </a:solidFill>
              </a:rPr>
              <a:t>All</a:t>
            </a:r>
            <a:r>
              <a:rPr lang="it-IT" sz="2900" b="1" dirty="0">
                <a:solidFill>
                  <a:srgbClr val="000000"/>
                </a:solidFill>
              </a:rPr>
              <a:t>&lt;</a:t>
            </a:r>
            <a:r>
              <a:rPr lang="it-IT" sz="2900" dirty="0" err="1">
                <a:solidFill>
                  <a:srgbClr val="1C233F"/>
                </a:solidFill>
              </a:rPr>
              <a:t>Person</a:t>
            </a:r>
            <a:r>
              <a:rPr lang="it-IT" sz="2900" b="1" dirty="0">
                <a:solidFill>
                  <a:srgbClr val="000000"/>
                </a:solidFill>
              </a:rPr>
              <a:t>&gt;().</a:t>
            </a:r>
            <a:r>
              <a:rPr lang="it-IT" sz="2900" b="1" dirty="0" err="1">
                <a:solidFill>
                  <a:srgbClr val="990000"/>
                </a:solidFill>
                <a:highlight>
                  <a:srgbClr val="FFFF00"/>
                </a:highlight>
              </a:rPr>
              <a:t>SubscribeForNotifications</a:t>
            </a:r>
            <a:r>
              <a:rPr lang="it-IT" sz="2900" dirty="0"/>
              <a:t> </a:t>
            </a:r>
            <a:r>
              <a:rPr lang="it-IT" sz="2900" b="1" dirty="0">
                <a:solidFill>
                  <a:srgbClr val="000000"/>
                </a:solidFill>
              </a:rPr>
              <a:t>((</a:t>
            </a:r>
            <a:r>
              <a:rPr lang="it-IT" sz="2900" dirty="0" err="1">
                <a:solidFill>
                  <a:srgbClr val="1C233F"/>
                </a:solidFill>
              </a:rPr>
              <a:t>sender</a:t>
            </a:r>
            <a:r>
              <a:rPr lang="it-IT" sz="2900" b="1" dirty="0">
                <a:solidFill>
                  <a:srgbClr val="000000"/>
                </a:solidFill>
              </a:rPr>
              <a:t>,</a:t>
            </a:r>
            <a:r>
              <a:rPr lang="it-IT" sz="2900" dirty="0"/>
              <a:t> </a:t>
            </a:r>
            <a:r>
              <a:rPr lang="it-IT" sz="2900" dirty="0" err="1">
                <a:solidFill>
                  <a:srgbClr val="1C233F"/>
                </a:solidFill>
              </a:rPr>
              <a:t>changes</a:t>
            </a:r>
            <a:r>
              <a:rPr lang="it-IT" sz="2900" b="1" dirty="0">
                <a:solidFill>
                  <a:srgbClr val="000000"/>
                </a:solidFill>
              </a:rPr>
              <a:t>,</a:t>
            </a:r>
            <a:r>
              <a:rPr lang="it-IT" sz="2900" dirty="0"/>
              <a:t> </a:t>
            </a:r>
            <a:r>
              <a:rPr lang="it-IT" sz="2900" dirty="0" err="1">
                <a:solidFill>
                  <a:srgbClr val="1C233F"/>
                </a:solidFill>
              </a:rPr>
              <a:t>error</a:t>
            </a:r>
            <a:r>
              <a:rPr lang="it-IT" sz="2900" b="1" dirty="0">
                <a:solidFill>
                  <a:srgbClr val="000000"/>
                </a:solidFill>
              </a:rPr>
              <a:t>)</a:t>
            </a:r>
            <a:r>
              <a:rPr lang="it-IT" sz="2900" dirty="0"/>
              <a:t> </a:t>
            </a:r>
            <a:r>
              <a:rPr lang="it-IT" sz="2900" b="1" dirty="0">
                <a:solidFill>
                  <a:srgbClr val="000000"/>
                </a:solidFill>
              </a:rPr>
              <a:t>=&gt;</a:t>
            </a:r>
          </a:p>
          <a:p>
            <a:pPr marL="0" indent="0">
              <a:buNone/>
            </a:pPr>
            <a:r>
              <a:rPr lang="it-IT" sz="2900" dirty="0"/>
              <a:t> 	</a:t>
            </a:r>
            <a:r>
              <a:rPr lang="it-IT" sz="2900" b="1" dirty="0">
                <a:solidFill>
                  <a:srgbClr val="000000"/>
                </a:solidFill>
              </a:rPr>
              <a:t>{</a:t>
            </a:r>
            <a:r>
              <a:rPr lang="it-IT" sz="2900" dirty="0"/>
              <a:t> </a:t>
            </a:r>
            <a:r>
              <a:rPr lang="it-IT" sz="2900" i="1" dirty="0">
                <a:solidFill>
                  <a:srgbClr val="999988"/>
                </a:solidFill>
              </a:rPr>
              <a:t>// </a:t>
            </a:r>
            <a:r>
              <a:rPr lang="it-IT" sz="2900" i="1" dirty="0" err="1">
                <a:solidFill>
                  <a:srgbClr val="999988"/>
                </a:solidFill>
              </a:rPr>
              <a:t>Insert</a:t>
            </a:r>
            <a:r>
              <a:rPr lang="it-IT" sz="2900" i="1" dirty="0">
                <a:solidFill>
                  <a:srgbClr val="999988"/>
                </a:solidFill>
              </a:rPr>
              <a:t>, Delete and </a:t>
            </a:r>
            <a:r>
              <a:rPr lang="it-IT" sz="2900" i="1" dirty="0" err="1">
                <a:solidFill>
                  <a:srgbClr val="999988"/>
                </a:solidFill>
              </a:rPr>
              <a:t>change</a:t>
            </a:r>
            <a:r>
              <a:rPr lang="it-IT" sz="2900" i="1" dirty="0">
                <a:solidFill>
                  <a:srgbClr val="999988"/>
                </a:solidFill>
              </a:rPr>
              <a:t> </a:t>
            </a:r>
            <a:r>
              <a:rPr lang="it-IT" sz="2900" i="1" dirty="0" err="1">
                <a:solidFill>
                  <a:srgbClr val="999988"/>
                </a:solidFill>
              </a:rPr>
              <a:t>notifications</a:t>
            </a:r>
            <a:r>
              <a:rPr lang="it-IT" sz="2900" b="1" dirty="0">
                <a:solidFill>
                  <a:srgbClr val="000000"/>
                </a:solidFill>
              </a:rPr>
              <a:t>});</a:t>
            </a:r>
            <a:r>
              <a:rPr lang="it-IT" sz="2900" dirty="0"/>
              <a:t> </a:t>
            </a:r>
          </a:p>
          <a:p>
            <a:r>
              <a:rPr lang="en-US" sz="2800" dirty="0"/>
              <a:t>When you want to stop receiving notifications</a:t>
            </a:r>
          </a:p>
          <a:p>
            <a:pPr marL="0" indent="0">
              <a:buNone/>
            </a:pPr>
            <a:r>
              <a:rPr lang="it-IT" sz="2900" dirty="0">
                <a:solidFill>
                  <a:srgbClr val="1C233F"/>
                </a:solidFill>
              </a:rPr>
              <a:t>	</a:t>
            </a:r>
            <a:r>
              <a:rPr lang="it-IT" sz="2900" dirty="0" err="1">
                <a:solidFill>
                  <a:srgbClr val="1C233F"/>
                </a:solidFill>
              </a:rPr>
              <a:t>token</a:t>
            </a:r>
            <a:r>
              <a:rPr lang="it-IT" sz="2900" b="1" dirty="0" err="1">
                <a:solidFill>
                  <a:srgbClr val="000000"/>
                </a:solidFill>
              </a:rPr>
              <a:t>.</a:t>
            </a:r>
            <a:r>
              <a:rPr lang="it-IT" sz="2900" b="1" dirty="0" err="1">
                <a:solidFill>
                  <a:srgbClr val="990000"/>
                </a:solidFill>
              </a:rPr>
              <a:t>Dispose</a:t>
            </a:r>
            <a:r>
              <a:rPr lang="it-IT" sz="2900" b="1" dirty="0">
                <a:solidFill>
                  <a:srgbClr val="000000"/>
                </a:solidFill>
              </a:rPr>
              <a:t>();</a:t>
            </a:r>
            <a:endParaRPr lang="en-US" sz="2900" dirty="0"/>
          </a:p>
        </p:txBody>
      </p:sp>
    </p:spTree>
    <p:extLst>
      <p:ext uri="{BB962C8B-B14F-4D97-AF65-F5344CB8AC3E}">
        <p14:creationId xmlns:p14="http://schemas.microsoft.com/office/powerpoint/2010/main" val="12282826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1F934-E315-49DA-9D93-6556B7A15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Available using </a:t>
            </a:r>
          </a:p>
          <a:p>
            <a:pPr lvl="1">
              <a:lnSpc>
                <a:spcPct val="150000"/>
              </a:lnSpc>
            </a:pPr>
            <a:r>
              <a:rPr lang="en-US" dirty="0" err="1">
                <a:highlight>
                  <a:srgbClr val="FFFF00"/>
                </a:highlight>
              </a:rPr>
              <a:t>INotifyPropertyChanged</a:t>
            </a:r>
            <a:endParaRPr lang="en-US" dirty="0">
              <a:highlight>
                <a:srgbClr val="FFFF00"/>
              </a:highlight>
            </a:endParaRPr>
          </a:p>
          <a:p>
            <a:pPr lvl="1">
              <a:lnSpc>
                <a:spcPct val="150000"/>
              </a:lnSpc>
            </a:pPr>
            <a:r>
              <a:rPr lang="en-US" dirty="0" err="1">
                <a:highlight>
                  <a:srgbClr val="FFFF00"/>
                </a:highlight>
              </a:rPr>
              <a:t>INotifyCollectionChanged</a:t>
            </a:r>
            <a:endParaRPr lang="en-US" dirty="0">
              <a:highlight>
                <a:srgbClr val="FFFF00"/>
              </a:highlight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B87087-BC90-BE4B-AC87-8870BF524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264637"/>
            <a:ext cx="11369038" cy="942974"/>
          </a:xfrm>
        </p:spPr>
        <p:txBody>
          <a:bodyPr/>
          <a:lstStyle/>
          <a:p>
            <a:r>
              <a:rPr lang="en-US" dirty="0"/>
              <a:t>Realm + Binding &amp; MVVM</a:t>
            </a:r>
          </a:p>
        </p:txBody>
      </p:sp>
    </p:spTree>
    <p:extLst>
      <p:ext uri="{BB962C8B-B14F-4D97-AF65-F5344CB8AC3E}">
        <p14:creationId xmlns:p14="http://schemas.microsoft.com/office/powerpoint/2010/main" val="41011906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8F580-1B26-4BCD-B370-13A6DA62D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- MVVM &amp; </a:t>
            </a:r>
            <a:r>
              <a:rPr lang="en-US" dirty="0" err="1"/>
              <a:t>Xamarin.Forms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E91FF-D7D1-4ACA-A857-DC41D61FD1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XamarinForms_CRUD</a:t>
            </a:r>
            <a:endParaRPr lang="en-US" dirty="0"/>
          </a:p>
          <a:p>
            <a:r>
              <a:rPr lang="en-US" dirty="0" err="1"/>
              <a:t>XamarinForms_MVVM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8228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DB89-13E5-4214-8AFC-85C537F5D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Realm Mobile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1F934-E315-49DA-9D93-6556B7A15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Realm Database</a:t>
            </a:r>
          </a:p>
          <a:p>
            <a:endParaRPr lang="en-US" sz="3600" dirty="0"/>
          </a:p>
          <a:p>
            <a:r>
              <a:rPr lang="en-US" sz="3600" dirty="0">
                <a:highlight>
                  <a:srgbClr val="FFFF00"/>
                </a:highlight>
              </a:rPr>
              <a:t>Realm Object Server</a:t>
            </a:r>
          </a:p>
        </p:txBody>
      </p:sp>
    </p:spTree>
    <p:extLst>
      <p:ext uri="{BB962C8B-B14F-4D97-AF65-F5344CB8AC3E}">
        <p14:creationId xmlns:p14="http://schemas.microsoft.com/office/powerpoint/2010/main" val="22627208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1493A0-D6F7-E742-B95F-D50C009BB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1" y="243683"/>
            <a:ext cx="11369038" cy="942974"/>
          </a:xfrm>
        </p:spPr>
        <p:txBody>
          <a:bodyPr/>
          <a:lstStyle/>
          <a:p>
            <a:r>
              <a:rPr lang="it-IT" dirty="0" err="1"/>
              <a:t>Scary</a:t>
            </a:r>
            <a:r>
              <a:rPr lang="it-IT" dirty="0"/>
              <a:t> Iceberg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42D3AF4B-FB2E-A640-9EB3-3FE25A01DE77}"/>
              </a:ext>
            </a:extLst>
          </p:cNvPr>
          <p:cNvSpPr/>
          <p:nvPr/>
        </p:nvSpPr>
        <p:spPr>
          <a:xfrm>
            <a:off x="593765" y="1186658"/>
            <a:ext cx="11186753" cy="54276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88567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1493A0-D6F7-E742-B95F-D50C009BB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1" y="165015"/>
            <a:ext cx="11369038" cy="942974"/>
          </a:xfrm>
        </p:spPr>
        <p:txBody>
          <a:bodyPr>
            <a:normAutofit/>
          </a:bodyPr>
          <a:lstStyle/>
          <a:p>
            <a:r>
              <a:rPr lang="it-IT" dirty="0" err="1"/>
              <a:t>Remove</a:t>
            </a:r>
            <a:r>
              <a:rPr lang="it-IT" dirty="0"/>
              <a:t> </a:t>
            </a:r>
            <a:r>
              <a:rPr lang="it-IT" dirty="0" err="1"/>
              <a:t>useless</a:t>
            </a:r>
            <a:r>
              <a:rPr lang="it-IT" dirty="0"/>
              <a:t> </a:t>
            </a:r>
            <a:r>
              <a:rPr lang="it-IT" dirty="0" err="1"/>
              <a:t>things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DD53557-0DED-714F-8FCC-B40370F2BF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94"/>
          <a:stretch/>
        </p:blipFill>
        <p:spPr>
          <a:xfrm>
            <a:off x="411481" y="1329180"/>
            <a:ext cx="11387700" cy="4779049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989F031B-2956-4FB0-ABFC-09041510C8B0}"/>
              </a:ext>
            </a:extLst>
          </p:cNvPr>
          <p:cNvCxnSpPr>
            <a:cxnSpLocks/>
          </p:cNvCxnSpPr>
          <p:nvPr/>
        </p:nvCxnSpPr>
        <p:spPr>
          <a:xfrm>
            <a:off x="5399095" y="1838371"/>
            <a:ext cx="4781225" cy="39116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9402DF37-774A-479C-AE86-E86DDD553A21}"/>
              </a:ext>
            </a:extLst>
          </p:cNvPr>
          <p:cNvCxnSpPr>
            <a:cxnSpLocks/>
            <a:endCxn id="6" idx="2"/>
          </p:cNvCxnSpPr>
          <p:nvPr/>
        </p:nvCxnSpPr>
        <p:spPr>
          <a:xfrm flipH="1">
            <a:off x="6105331" y="2196590"/>
            <a:ext cx="5693852" cy="39116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0200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F39B8A-BB39-7E4F-99EC-F9E077949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1" y="226781"/>
            <a:ext cx="11369038" cy="942974"/>
          </a:xfrm>
        </p:spPr>
        <p:txBody>
          <a:bodyPr/>
          <a:lstStyle/>
          <a:p>
            <a:r>
              <a:rPr lang="it-IT" dirty="0" err="1"/>
              <a:t>Realm</a:t>
            </a:r>
            <a:r>
              <a:rPr lang="it-IT" dirty="0"/>
              <a:t> Object Server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5B68FDBF-E582-B644-9C02-290D7A3EE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295" b="5653"/>
          <a:stretch/>
        </p:blipFill>
        <p:spPr>
          <a:xfrm>
            <a:off x="577910" y="1169755"/>
            <a:ext cx="11036180" cy="544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938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1493A0-D6F7-E742-B95F-D50C009BB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1" y="260760"/>
            <a:ext cx="11369038" cy="942974"/>
          </a:xfrm>
        </p:spPr>
        <p:txBody>
          <a:bodyPr/>
          <a:lstStyle/>
          <a:p>
            <a:r>
              <a:rPr lang="it-IT" dirty="0" err="1"/>
              <a:t>Realm</a:t>
            </a:r>
            <a:r>
              <a:rPr lang="it-IT" dirty="0"/>
              <a:t> Object Server: Cloud - </a:t>
            </a:r>
            <a:r>
              <a:rPr lang="it-IT" dirty="0" err="1"/>
              <a:t>OnPremise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B06835A-F235-3045-A97C-31916E50D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51" y="1366887"/>
            <a:ext cx="5005392" cy="523035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6440F4C-E4D9-C847-9A6B-61F0BF595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415" y="1366887"/>
            <a:ext cx="4580640" cy="481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693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6BCADA-9FDF-FA46-92A7-52AE32DFF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377393"/>
            <a:ext cx="11369038" cy="942974"/>
          </a:xfrm>
        </p:spPr>
        <p:txBody>
          <a:bodyPr/>
          <a:lstStyle/>
          <a:p>
            <a:r>
              <a:rPr lang="it-IT" dirty="0" err="1"/>
              <a:t>Sync</a:t>
            </a:r>
            <a:r>
              <a:rPr lang="it-IT" dirty="0"/>
              <a:t> in </a:t>
            </a:r>
            <a:r>
              <a:rPr lang="it-IT" dirty="0" err="1"/>
              <a:t>action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5810F96-6EF8-CE45-8087-13C8DE9EB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676" y="1757780"/>
            <a:ext cx="11949343" cy="45515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authURL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it-IT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Uri(</a:t>
            </a:r>
            <a:r>
              <a:rPr lang="it-IT" sz="1800" dirty="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"https://codemotion.de1a.cloud.realm.io"</a:t>
            </a:r>
            <a:r>
              <a:rPr lang="it-IT" sz="1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it-IT" sz="18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it-IT" sz="1800" dirty="0">
                <a:latin typeface="Consolas" panose="020B0609020204030204" pitchFamily="49" charset="0"/>
              </a:rPr>
              <a:t> </a:t>
            </a:r>
            <a:r>
              <a:rPr lang="it-IT" sz="1800" dirty="0" err="1">
                <a:latin typeface="Consolas" panose="020B0609020204030204" pitchFamily="49" charset="0"/>
              </a:rPr>
              <a:t>credentials</a:t>
            </a:r>
            <a:r>
              <a:rPr lang="it-IT" sz="1800" dirty="0">
                <a:latin typeface="Consolas" panose="020B0609020204030204" pitchFamily="49" charset="0"/>
              </a:rPr>
              <a:t> = </a:t>
            </a:r>
            <a:r>
              <a:rPr lang="it-IT" sz="1800" dirty="0" err="1">
                <a:highlight>
                  <a:srgbClr val="FFFF00"/>
                </a:highlight>
                <a:latin typeface="Consolas" panose="020B0609020204030204" pitchFamily="49" charset="0"/>
              </a:rPr>
              <a:t>Credentials.UsernamePassword</a:t>
            </a:r>
            <a:r>
              <a:rPr lang="it-IT" sz="1800" dirty="0">
                <a:latin typeface="Consolas" panose="020B0609020204030204" pitchFamily="49" charset="0"/>
              </a:rPr>
              <a:t>(</a:t>
            </a:r>
            <a:r>
              <a:rPr lang="it-IT" sz="1800" dirty="0">
                <a:solidFill>
                  <a:srgbClr val="A31515"/>
                </a:solidFill>
                <a:latin typeface="Consolas" panose="020B0609020204030204" pitchFamily="49" charset="0"/>
              </a:rPr>
              <a:t>"code"</a:t>
            </a:r>
            <a:r>
              <a:rPr lang="it-IT" sz="1800" dirty="0">
                <a:latin typeface="Consolas" panose="020B0609020204030204" pitchFamily="49" charset="0"/>
              </a:rPr>
              <a:t>, </a:t>
            </a:r>
            <a:r>
              <a:rPr lang="it-IT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it-IT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motion</a:t>
            </a:r>
            <a:r>
              <a:rPr lang="it-IT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it-IT" sz="1800" dirty="0">
                <a:latin typeface="Consolas" panose="020B0609020204030204" pitchFamily="49" charset="0"/>
              </a:rPr>
              <a:t>, </a:t>
            </a:r>
            <a:r>
              <a:rPr lang="it-IT" sz="18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it-IT" sz="1800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it-IT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it-IT" sz="1800" dirty="0">
                <a:latin typeface="Consolas" panose="020B0609020204030204" pitchFamily="49" charset="0"/>
              </a:rPr>
              <a:t> </a:t>
            </a:r>
            <a:r>
              <a:rPr lang="it-IT" sz="1800" dirty="0" err="1">
                <a:latin typeface="Consolas" panose="020B0609020204030204" pitchFamily="49" charset="0"/>
              </a:rPr>
              <a:t>user</a:t>
            </a:r>
            <a:r>
              <a:rPr lang="it-IT" sz="1800" dirty="0">
                <a:latin typeface="Consolas" panose="020B0609020204030204" pitchFamily="49" charset="0"/>
              </a:rPr>
              <a:t> = </a:t>
            </a:r>
            <a:r>
              <a:rPr lang="it-IT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it-IT" sz="1800" dirty="0">
                <a:latin typeface="Consolas" panose="020B0609020204030204" pitchFamily="49" charset="0"/>
              </a:rPr>
              <a:t> </a:t>
            </a:r>
            <a:r>
              <a:rPr lang="it-IT" sz="1800" dirty="0" err="1">
                <a:highlight>
                  <a:srgbClr val="FFFF00"/>
                </a:highlight>
                <a:latin typeface="Consolas" panose="020B0609020204030204" pitchFamily="49" charset="0"/>
              </a:rPr>
              <a:t>User.LoginAsync</a:t>
            </a:r>
            <a:r>
              <a:rPr lang="it-IT" sz="1800" dirty="0">
                <a:latin typeface="Consolas" panose="020B0609020204030204" pitchFamily="49" charset="0"/>
              </a:rPr>
              <a:t>(</a:t>
            </a:r>
            <a:r>
              <a:rPr lang="it-IT" sz="1800" dirty="0" err="1">
                <a:latin typeface="Consolas" panose="020B0609020204030204" pitchFamily="49" charset="0"/>
              </a:rPr>
              <a:t>credentials</a:t>
            </a:r>
            <a:r>
              <a:rPr lang="it-IT" sz="1800" dirty="0">
                <a:latin typeface="Consolas" panose="020B0609020204030204" pitchFamily="49" charset="0"/>
              </a:rPr>
              <a:t>, </a:t>
            </a:r>
            <a:r>
              <a:rPr lang="it-IT" sz="1800" dirty="0" err="1">
                <a:latin typeface="Consolas" panose="020B0609020204030204" pitchFamily="49" charset="0"/>
              </a:rPr>
              <a:t>authURL</a:t>
            </a:r>
            <a:r>
              <a:rPr lang="it-IT" sz="1800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it-IT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it-IT" sz="1800" dirty="0">
                <a:latin typeface="Consolas" panose="020B0609020204030204" pitchFamily="49" charset="0"/>
              </a:rPr>
              <a:t> </a:t>
            </a:r>
            <a:r>
              <a:rPr lang="it-IT" sz="1800" dirty="0" err="1">
                <a:latin typeface="Consolas" panose="020B0609020204030204" pitchFamily="49" charset="0"/>
              </a:rPr>
              <a:t>config</a:t>
            </a:r>
            <a:r>
              <a:rPr lang="it-IT" sz="1800" dirty="0">
                <a:latin typeface="Consolas" panose="020B0609020204030204" pitchFamily="49" charset="0"/>
              </a:rPr>
              <a:t> = </a:t>
            </a:r>
            <a:r>
              <a:rPr lang="it-IT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it-IT" sz="1800" dirty="0">
                <a:latin typeface="Consolas" panose="020B0609020204030204" pitchFamily="49" charset="0"/>
              </a:rPr>
              <a:t> </a:t>
            </a:r>
            <a:r>
              <a:rPr lang="it-IT" sz="1800" dirty="0" err="1">
                <a:highlight>
                  <a:srgbClr val="FFFF00"/>
                </a:highlight>
                <a:latin typeface="Consolas" panose="020B0609020204030204" pitchFamily="49" charset="0"/>
              </a:rPr>
              <a:t>SyncConfiguration</a:t>
            </a:r>
            <a:r>
              <a:rPr lang="it-IT" sz="1800" dirty="0">
                <a:latin typeface="Consolas" panose="020B0609020204030204" pitchFamily="49" charset="0"/>
              </a:rPr>
              <a:t>(user, </a:t>
            </a:r>
            <a:r>
              <a:rPr lang="it-IT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it-IT" sz="1800" dirty="0">
                <a:latin typeface="Consolas" panose="020B0609020204030204" pitchFamily="49" charset="0"/>
              </a:rPr>
              <a:t> Uri(</a:t>
            </a:r>
            <a:r>
              <a:rPr lang="it-IT" sz="18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it-IT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realms</a:t>
            </a:r>
            <a:r>
              <a:rPr lang="it-IT" sz="1800" dirty="0">
                <a:solidFill>
                  <a:srgbClr val="A31515"/>
                </a:solidFill>
                <a:latin typeface="Consolas" panose="020B0609020204030204" pitchFamily="49" charset="0"/>
              </a:rPr>
              <a:t>://codemotion.de1a.cloud.realm/Demo"</a:t>
            </a:r>
            <a:r>
              <a:rPr lang="it-IT" sz="1800" dirty="0"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</a:rPr>
              <a:t>        </a:t>
            </a:r>
            <a:r>
              <a:rPr lang="it-IT" sz="1800" dirty="0" err="1">
                <a:latin typeface="Consolas" panose="020B0609020204030204" pitchFamily="49" charset="0"/>
              </a:rPr>
              <a:t>ObjectClasses</a:t>
            </a:r>
            <a:r>
              <a:rPr lang="it-IT" sz="1800" dirty="0">
                <a:latin typeface="Consolas" panose="020B0609020204030204" pitchFamily="49" charset="0"/>
              </a:rPr>
              <a:t> = </a:t>
            </a:r>
            <a:r>
              <a:rPr lang="it-IT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it-IT" sz="1800" dirty="0">
                <a:latin typeface="Consolas" panose="020B0609020204030204" pitchFamily="49" charset="0"/>
              </a:rPr>
              <a:t>[] { </a:t>
            </a:r>
            <a:r>
              <a:rPr lang="it-IT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it-IT" sz="1800" dirty="0">
                <a:latin typeface="Consolas" panose="020B0609020204030204" pitchFamily="49" charset="0"/>
              </a:rPr>
              <a:t>(Task), </a:t>
            </a:r>
            <a:r>
              <a:rPr lang="it-IT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it-IT" sz="1800" dirty="0">
                <a:latin typeface="Consolas" panose="020B0609020204030204" pitchFamily="49" charset="0"/>
              </a:rPr>
              <a:t>(</a:t>
            </a:r>
            <a:r>
              <a:rPr lang="it-IT" sz="1800" dirty="0" err="1">
                <a:latin typeface="Consolas" panose="020B0609020204030204" pitchFamily="49" charset="0"/>
              </a:rPr>
              <a:t>TaskList</a:t>
            </a:r>
            <a:r>
              <a:rPr lang="it-IT" sz="1800" dirty="0">
                <a:latin typeface="Consolas" panose="020B0609020204030204" pitchFamily="49" charset="0"/>
              </a:rPr>
              <a:t>), </a:t>
            </a:r>
            <a:r>
              <a:rPr lang="it-IT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it-IT" sz="1800" dirty="0">
                <a:latin typeface="Consolas" panose="020B0609020204030204" pitchFamily="49" charset="0"/>
              </a:rPr>
              <a:t>(</a:t>
            </a:r>
            <a:r>
              <a:rPr lang="it-IT" sz="1800" dirty="0" err="1">
                <a:latin typeface="Consolas" panose="020B0609020204030204" pitchFamily="49" charset="0"/>
              </a:rPr>
              <a:t>TaskListList</a:t>
            </a:r>
            <a:r>
              <a:rPr lang="it-IT" sz="1800" dirty="0">
                <a:latin typeface="Consolas" panose="020B0609020204030204" pitchFamily="49" charset="0"/>
              </a:rPr>
              <a:t>) }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</a:rPr>
              <a:t>    };</a:t>
            </a:r>
          </a:p>
          <a:p>
            <a:pPr marL="0" indent="0">
              <a:buNone/>
            </a:pPr>
            <a:r>
              <a:rPr lang="it-IT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it-IT" sz="1800" dirty="0">
                <a:latin typeface="Consolas" panose="020B0609020204030204" pitchFamily="49" charset="0"/>
              </a:rPr>
              <a:t> </a:t>
            </a:r>
            <a:r>
              <a:rPr lang="it-IT" sz="1800" dirty="0" err="1">
                <a:latin typeface="Consolas" panose="020B0609020204030204" pitchFamily="49" charset="0"/>
              </a:rPr>
              <a:t>realm</a:t>
            </a:r>
            <a:r>
              <a:rPr lang="it-IT" sz="1800" dirty="0">
                <a:latin typeface="Consolas" panose="020B0609020204030204" pitchFamily="49" charset="0"/>
              </a:rPr>
              <a:t> = </a:t>
            </a:r>
            <a:r>
              <a:rPr lang="it-IT" sz="1800" dirty="0" err="1">
                <a:latin typeface="Consolas" panose="020B0609020204030204" pitchFamily="49" charset="0"/>
              </a:rPr>
              <a:t>Realm.GetInstance</a:t>
            </a:r>
            <a:r>
              <a:rPr lang="it-IT" sz="1800" dirty="0">
                <a:latin typeface="Consolas" panose="020B0609020204030204" pitchFamily="49" charset="0"/>
              </a:rPr>
              <a:t>(</a:t>
            </a:r>
            <a:r>
              <a:rPr lang="it-IT" sz="1800" dirty="0" err="1">
                <a:latin typeface="Consolas" panose="020B0609020204030204" pitchFamily="49" charset="0"/>
              </a:rPr>
              <a:t>config</a:t>
            </a:r>
            <a:r>
              <a:rPr lang="it-IT" sz="1800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</a:rPr>
              <a:t>...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</a:rPr>
              <a:t>...</a:t>
            </a:r>
          </a:p>
          <a:p>
            <a:pPr marL="0" indent="0">
              <a:buNone/>
            </a:pP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4185324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DB89-13E5-4214-8AFC-85C537F5D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u="sng" dirty="0"/>
              <a:t>not</a:t>
            </a:r>
            <a:r>
              <a:rPr lang="en-US" dirty="0"/>
              <a:t> Realm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1F934-E315-49DA-9D93-6556B7A15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30"/>
              </a:spcBef>
              <a:buNone/>
            </a:pPr>
            <a:endParaRPr lang="it-IT" sz="44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12700" marR="5080">
              <a:lnSpc>
                <a:spcPts val="3020"/>
              </a:lnSpc>
            </a:pPr>
            <a:r>
              <a:rPr lang="it-IT" sz="4400" spc="-10" dirty="0">
                <a:solidFill>
                  <a:schemeClr val="tx1"/>
                </a:solidFill>
                <a:latin typeface="Liberation Sans Narrow"/>
              </a:rPr>
              <a:t>a </a:t>
            </a:r>
            <a:r>
              <a:rPr lang="it-IT" sz="4400" spc="-10" dirty="0" err="1">
                <a:solidFill>
                  <a:schemeClr val="tx1"/>
                </a:solidFill>
                <a:latin typeface="Liberation Sans Narrow"/>
              </a:rPr>
              <a:t>relational</a:t>
            </a:r>
            <a:r>
              <a:rPr lang="it-IT" sz="4400" spc="-10" dirty="0">
                <a:solidFill>
                  <a:schemeClr val="tx1"/>
                </a:solidFill>
                <a:latin typeface="Liberation Sans Narrow"/>
              </a:rPr>
              <a:t> database</a:t>
            </a:r>
          </a:p>
          <a:p>
            <a:pPr marL="12700" marR="5080">
              <a:lnSpc>
                <a:spcPts val="3020"/>
              </a:lnSpc>
            </a:pPr>
            <a:endParaRPr lang="it-IT" sz="4400" spc="-10" dirty="0">
              <a:solidFill>
                <a:schemeClr val="tx1"/>
              </a:solidFill>
              <a:latin typeface="Liberation Sans Narrow"/>
              <a:cs typeface="Liberation Sans Narrow"/>
            </a:endParaRPr>
          </a:p>
          <a:p>
            <a:pPr marL="12700" marR="5080">
              <a:lnSpc>
                <a:spcPts val="3020"/>
              </a:lnSpc>
            </a:pPr>
            <a:r>
              <a:rPr lang="it-IT" sz="4400" spc="-10" dirty="0">
                <a:solidFill>
                  <a:schemeClr val="tx1"/>
                </a:solidFill>
                <a:latin typeface="Liberation Sans Narrow"/>
                <a:cs typeface="Liberation Sans Narrow"/>
              </a:rPr>
              <a:t>a No-SQL </a:t>
            </a:r>
            <a:r>
              <a:rPr lang="it-IT" sz="4400" spc="-5" dirty="0">
                <a:solidFill>
                  <a:schemeClr val="tx1"/>
                </a:solidFill>
                <a:latin typeface="Liberation Sans Narrow"/>
                <a:cs typeface="Liberation Sans Narrow"/>
              </a:rPr>
              <a:t>database</a:t>
            </a:r>
          </a:p>
          <a:p>
            <a:pPr marL="12700" marR="5080">
              <a:lnSpc>
                <a:spcPts val="3020"/>
              </a:lnSpc>
            </a:pPr>
            <a:endParaRPr lang="it-IT" sz="4400" spc="-10" dirty="0">
              <a:solidFill>
                <a:schemeClr val="tx1"/>
              </a:solidFill>
              <a:latin typeface="Liberation Sans Narrow"/>
            </a:endParaRPr>
          </a:p>
          <a:p>
            <a:pPr marL="12700" marR="5080">
              <a:lnSpc>
                <a:spcPts val="3020"/>
              </a:lnSpc>
            </a:pPr>
            <a:r>
              <a:rPr lang="it-IT" sz="4400" spc="-5" dirty="0">
                <a:solidFill>
                  <a:schemeClr val="tx1"/>
                </a:solidFill>
                <a:latin typeface="Liberation Sans Narrow"/>
                <a:cs typeface="Liberation Sans Narrow"/>
              </a:rPr>
              <a:t>an O</a:t>
            </a:r>
            <a:r>
              <a:rPr lang="it-IT" sz="4400" dirty="0">
                <a:solidFill>
                  <a:schemeClr val="tx1"/>
                </a:solidFill>
                <a:latin typeface="Liberation Sans Narrow"/>
                <a:cs typeface="Liberation Sans Narrow"/>
              </a:rPr>
              <a:t>RM</a:t>
            </a:r>
          </a:p>
        </p:txBody>
      </p:sp>
    </p:spTree>
    <p:extLst>
      <p:ext uri="{BB962C8B-B14F-4D97-AF65-F5344CB8AC3E}">
        <p14:creationId xmlns:p14="http://schemas.microsoft.com/office/powerpoint/2010/main" val="33778858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8F580-1B26-4BCD-B370-13A6DA62D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Syncronization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E91FF-D7D1-4ACA-A857-DC41D61FD1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XamarinForms_SyncTask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2640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DB89-13E5-4214-8AFC-85C537F5D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1" y="185428"/>
            <a:ext cx="11369038" cy="942974"/>
          </a:xfrm>
        </p:spPr>
        <p:txBody>
          <a:bodyPr/>
          <a:lstStyle/>
          <a:p>
            <a:r>
              <a:rPr lang="en-US" dirty="0"/>
              <a:t>Concurrency Management</a:t>
            </a:r>
          </a:p>
        </p:txBody>
      </p:sp>
      <p:sp>
        <p:nvSpPr>
          <p:cNvPr id="82" name="object 10">
            <a:extLst>
              <a:ext uri="{FF2B5EF4-FFF2-40B4-BE49-F238E27FC236}">
                <a16:creationId xmlns:a16="http://schemas.microsoft.com/office/drawing/2014/main" id="{D0A81A4C-922A-D447-B7B1-CA7E2AAE673A}"/>
              </a:ext>
            </a:extLst>
          </p:cNvPr>
          <p:cNvSpPr txBox="1"/>
          <p:nvPr/>
        </p:nvSpPr>
        <p:spPr>
          <a:xfrm>
            <a:off x="3496144" y="4754304"/>
            <a:ext cx="5402432" cy="179690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indent="-342900">
              <a:lnSpc>
                <a:spcPct val="100000"/>
              </a:lnSpc>
              <a:spcBef>
                <a:spcPts val="135"/>
              </a:spcBef>
              <a:buFont typeface="Arial" panose="020B0604020202020204" pitchFamily="34" charset="0"/>
              <a:buChar char="•"/>
            </a:pPr>
            <a:r>
              <a:rPr sz="2000" spc="80" dirty="0">
                <a:latin typeface="Arial"/>
                <a:cs typeface="Arial"/>
              </a:rPr>
              <a:t>Multiversion concurrency control</a:t>
            </a:r>
          </a:p>
          <a:p>
            <a:pPr marR="1666875" indent="-342900">
              <a:lnSpc>
                <a:spcPct val="166500"/>
              </a:lnSpc>
              <a:buFont typeface="Arial" panose="020B0604020202020204" pitchFamily="34" charset="0"/>
              <a:buChar char="•"/>
            </a:pPr>
            <a:r>
              <a:rPr sz="2000" spc="80" dirty="0">
                <a:latin typeface="Arial"/>
                <a:cs typeface="Arial"/>
              </a:rPr>
              <a:t>Multiple read</a:t>
            </a:r>
            <a:r>
              <a:rPr lang="it-IT" sz="2000" spc="80" dirty="0">
                <a:latin typeface="Arial"/>
                <a:cs typeface="Arial"/>
              </a:rPr>
              <a:t> </a:t>
            </a:r>
            <a:r>
              <a:rPr sz="2000" spc="80" dirty="0">
                <a:latin typeface="Arial"/>
                <a:cs typeface="Arial"/>
              </a:rPr>
              <a:t>transactions  </a:t>
            </a:r>
            <a:endParaRPr lang="it-IT" sz="2000" spc="80" dirty="0">
              <a:latin typeface="Arial"/>
              <a:cs typeface="Arial"/>
            </a:endParaRPr>
          </a:p>
          <a:p>
            <a:pPr marR="1666875" indent="-342900">
              <a:lnSpc>
                <a:spcPct val="166500"/>
              </a:lnSpc>
              <a:buFont typeface="Arial" panose="020B0604020202020204" pitchFamily="34" charset="0"/>
              <a:buChar char="•"/>
            </a:pPr>
            <a:r>
              <a:rPr sz="2000" spc="80" dirty="0">
                <a:latin typeface="Arial"/>
                <a:cs typeface="Arial"/>
              </a:rPr>
              <a:t>Data is versioned</a:t>
            </a:r>
            <a:endParaRPr lang="it-IT" sz="2000" spc="80" dirty="0">
              <a:latin typeface="Arial"/>
              <a:cs typeface="Arial"/>
            </a:endParaRPr>
          </a:p>
          <a:p>
            <a:pPr marR="1666875" indent="-342900">
              <a:lnSpc>
                <a:spcPct val="166500"/>
              </a:lnSpc>
              <a:buFont typeface="Arial" panose="020B0604020202020204" pitchFamily="34" charset="0"/>
              <a:buChar char="•"/>
            </a:pPr>
            <a:r>
              <a:rPr sz="2000" spc="80" dirty="0">
                <a:latin typeface="Arial"/>
                <a:cs typeface="Arial"/>
              </a:rPr>
              <a:t>One write transaction</a:t>
            </a:r>
          </a:p>
        </p:txBody>
      </p:sp>
      <p:pic>
        <p:nvPicPr>
          <p:cNvPr id="83" name="Immagine 82">
            <a:extLst>
              <a:ext uri="{FF2B5EF4-FFF2-40B4-BE49-F238E27FC236}">
                <a16:creationId xmlns:a16="http://schemas.microsoft.com/office/drawing/2014/main" id="{768C6AC6-E376-3848-9E22-C09BC45FA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186" y="1241647"/>
            <a:ext cx="7541627" cy="339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233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DB89-13E5-4214-8AFC-85C537F5D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118932"/>
            <a:ext cx="11369038" cy="942974"/>
          </a:xfrm>
        </p:spPr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1F934-E315-49DA-9D93-6556B7A15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540" y="1011443"/>
            <a:ext cx="11369038" cy="3409637"/>
          </a:xfrm>
        </p:spPr>
        <p:txBody>
          <a:bodyPr>
            <a:normAutofit/>
          </a:bodyPr>
          <a:lstStyle/>
          <a:p>
            <a:r>
              <a:rPr lang="en-US" dirty="0"/>
              <a:t>Realm</a:t>
            </a:r>
            <a:br>
              <a:rPr lang="en-US" dirty="0"/>
            </a:br>
            <a:r>
              <a:rPr lang="en-US" dirty="0">
                <a:hlinkClick r:id="rId2"/>
              </a:rPr>
              <a:t>https://realm.io</a:t>
            </a:r>
            <a:endParaRPr lang="en-US" dirty="0"/>
          </a:p>
          <a:p>
            <a:r>
              <a:rPr lang="en-US" dirty="0"/>
              <a:t>Realm Mobile Platform</a:t>
            </a:r>
            <a:br>
              <a:rPr lang="en-US" dirty="0"/>
            </a:br>
            <a:r>
              <a:rPr lang="en-US" dirty="0">
                <a:hlinkClick r:id="rId3"/>
              </a:rPr>
              <a:t>https://docs.realm.io/platform/</a:t>
            </a:r>
            <a:endParaRPr lang="en-US" dirty="0"/>
          </a:p>
          <a:p>
            <a:r>
              <a:rPr lang="en-US" dirty="0"/>
              <a:t>Documentations about Realm</a:t>
            </a:r>
            <a:br>
              <a:rPr lang="en-US" dirty="0"/>
            </a:br>
            <a:r>
              <a:rPr lang="en-US" dirty="0">
                <a:hlinkClick r:id="rId4"/>
              </a:rPr>
              <a:t>https://realm.io/docs</a:t>
            </a:r>
            <a:endParaRPr lang="en-US" dirty="0"/>
          </a:p>
          <a:p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8C52B43-2C77-4A9D-89E7-8BC4EE6594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279" b="13915"/>
          <a:stretch/>
        </p:blipFill>
        <p:spPr>
          <a:xfrm>
            <a:off x="722201" y="4480903"/>
            <a:ext cx="10747597" cy="176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398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DB89-13E5-4214-8AFC-85C537F5D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243682"/>
            <a:ext cx="11369038" cy="942974"/>
          </a:xfrm>
        </p:spPr>
        <p:txBody>
          <a:bodyPr/>
          <a:lstStyle/>
          <a:p>
            <a:r>
              <a:rPr lang="en-US" dirty="0"/>
              <a:t>Some more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1F934-E315-49DA-9D93-6556B7A15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1" y="1703588"/>
            <a:ext cx="11369038" cy="4537868"/>
          </a:xfrm>
        </p:spPr>
        <p:txBody>
          <a:bodyPr>
            <a:normAutofit/>
          </a:bodyPr>
          <a:lstStyle/>
          <a:p>
            <a:r>
              <a:rPr lang="en-US" dirty="0"/>
              <a:t>Realm Academy</a:t>
            </a:r>
            <a:br>
              <a:rPr lang="en-US" dirty="0"/>
            </a:br>
            <a:r>
              <a:rPr lang="en-US" dirty="0">
                <a:hlinkClick r:id="rId2"/>
              </a:rPr>
              <a:t>https://academy.realm.io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3"/>
              </a:rPr>
              <a:t>https://academy.realm.io/posts/realm-world-tour-2017-eric-maxwell/</a:t>
            </a:r>
            <a:endParaRPr lang="en-US" dirty="0"/>
          </a:p>
          <a:p>
            <a:endParaRPr lang="en-US" dirty="0"/>
          </a:p>
          <a:p>
            <a:r>
              <a:rPr lang="en-US" dirty="0"/>
              <a:t>Demos</a:t>
            </a:r>
            <a:br>
              <a:rPr lang="en-US" dirty="0"/>
            </a:br>
            <a:r>
              <a:rPr lang="en-US" dirty="0">
                <a:hlinkClick r:id="rId4"/>
              </a:rPr>
              <a:t>https://github.com/delfuria/CodeMotion-Realm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7430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3"/>
          <p:cNvSpPr/>
          <p:nvPr/>
        </p:nvSpPr>
        <p:spPr>
          <a:xfrm>
            <a:off x="5080000" y="1092201"/>
            <a:ext cx="4867888" cy="531681"/>
          </a:xfrm>
          <a:custGeom>
            <a:avLst/>
            <a:gdLst/>
            <a:ahLst/>
            <a:cxnLst/>
            <a:rect l="l" t="t" r="r" b="b"/>
            <a:pathLst>
              <a:path w="6659880" h="577850">
                <a:moveTo>
                  <a:pt x="0" y="577595"/>
                </a:moveTo>
                <a:lnTo>
                  <a:pt x="6659880" y="577595"/>
                </a:lnTo>
                <a:lnTo>
                  <a:pt x="6659880" y="0"/>
                </a:lnTo>
                <a:lnTo>
                  <a:pt x="0" y="0"/>
                </a:lnTo>
                <a:lnTo>
                  <a:pt x="0" y="57759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2400" dirty="0">
              <a:solidFill>
                <a:srgbClr val="FF0000"/>
              </a:solidFill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203200" y="990600"/>
            <a:ext cx="121920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733" b="1" spc="267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</a:t>
            </a:r>
            <a:r>
              <a:rPr lang="it-IT" sz="3733" b="1" spc="267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CONFERENCES</a:t>
            </a:r>
            <a:endParaRPr lang="it-IT" sz="3200" b="1" spc="267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3"/>
          <p:cNvSpPr/>
          <p:nvPr/>
        </p:nvSpPr>
        <p:spPr>
          <a:xfrm>
            <a:off x="31108" y="3112041"/>
            <a:ext cx="8808093" cy="531683"/>
          </a:xfrm>
          <a:custGeom>
            <a:avLst/>
            <a:gdLst/>
            <a:ahLst/>
            <a:cxnLst/>
            <a:rect l="l" t="t" r="r" b="b"/>
            <a:pathLst>
              <a:path w="6659880" h="577850">
                <a:moveTo>
                  <a:pt x="0" y="577595"/>
                </a:moveTo>
                <a:lnTo>
                  <a:pt x="6659880" y="577595"/>
                </a:lnTo>
                <a:lnTo>
                  <a:pt x="6659880" y="0"/>
                </a:lnTo>
                <a:lnTo>
                  <a:pt x="0" y="0"/>
                </a:lnTo>
                <a:lnTo>
                  <a:pt x="0" y="577595"/>
                </a:lnTo>
                <a:close/>
              </a:path>
            </a:pathLst>
          </a:custGeom>
          <a:solidFill>
            <a:srgbClr val="F75213"/>
          </a:solidFill>
        </p:spPr>
        <p:txBody>
          <a:bodyPr wrap="square" lIns="0" tIns="0" rIns="0" bIns="0" rtlCol="0"/>
          <a:lstStyle/>
          <a:p>
            <a:endParaRPr sz="2400" dirty="0">
              <a:solidFill>
                <a:srgbClr val="FF0000"/>
              </a:solidFill>
            </a:endParaRPr>
          </a:p>
        </p:txBody>
      </p:sp>
      <p:sp>
        <p:nvSpPr>
          <p:cNvPr id="6" name="object 4"/>
          <p:cNvSpPr/>
          <p:nvPr/>
        </p:nvSpPr>
        <p:spPr>
          <a:xfrm>
            <a:off x="11209" y="3807777"/>
            <a:ext cx="8808091" cy="532849"/>
          </a:xfrm>
          <a:custGeom>
            <a:avLst/>
            <a:gdLst/>
            <a:ahLst/>
            <a:cxnLst/>
            <a:rect l="l" t="t" r="r" b="b"/>
            <a:pathLst>
              <a:path w="7388859" h="579120">
                <a:moveTo>
                  <a:pt x="0" y="579120"/>
                </a:moveTo>
                <a:lnTo>
                  <a:pt x="7388352" y="579120"/>
                </a:lnTo>
                <a:lnTo>
                  <a:pt x="7388352" y="0"/>
                </a:lnTo>
                <a:lnTo>
                  <a:pt x="0" y="0"/>
                </a:lnTo>
                <a:lnTo>
                  <a:pt x="0" y="579120"/>
                </a:lnTo>
                <a:close/>
              </a:path>
            </a:pathLst>
          </a:custGeom>
          <a:solidFill>
            <a:srgbClr val="F75213"/>
          </a:solidFill>
        </p:spPr>
        <p:txBody>
          <a:bodyPr wrap="square" lIns="0" tIns="0" rIns="0" bIns="0" rtlCol="0"/>
          <a:lstStyle/>
          <a:p>
            <a:endParaRPr sz="1867" dirty="0">
              <a:solidFill>
                <a:srgbClr val="FF0000"/>
              </a:solidFill>
            </a:endParaRPr>
          </a:p>
        </p:txBody>
      </p:sp>
      <p:sp>
        <p:nvSpPr>
          <p:cNvPr id="7" name="object 5"/>
          <p:cNvSpPr txBox="1"/>
          <p:nvPr/>
        </p:nvSpPr>
        <p:spPr>
          <a:xfrm>
            <a:off x="-12569" y="3124301"/>
            <a:ext cx="8607721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lang="it-IT" sz="3200" b="1" spc="-7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CODEMOTION MADRID: </a:t>
            </a:r>
            <a:r>
              <a:rPr lang="it-IT" sz="3200" b="1" spc="-7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September</a:t>
            </a:r>
            <a:r>
              <a:rPr lang="it-IT" sz="3200" b="1" spc="-7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24-25</a:t>
            </a:r>
            <a:endParaRPr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5"/>
          <p:cNvSpPr txBox="1"/>
          <p:nvPr/>
        </p:nvSpPr>
        <p:spPr>
          <a:xfrm>
            <a:off x="1" y="3807822"/>
            <a:ext cx="8607721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lang="it-IT" sz="3200" b="1" spc="-7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CODEMOTION MILAN: </a:t>
            </a:r>
            <a:r>
              <a:rPr lang="it-IT" sz="3200" b="1" spc="-7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October</a:t>
            </a:r>
            <a:r>
              <a:rPr lang="it-IT" sz="3200" b="1" spc="-7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24-25</a:t>
            </a:r>
            <a:endParaRPr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5E7523E9-DEDC-46E9-914A-76D660E473C2}"/>
              </a:ext>
            </a:extLst>
          </p:cNvPr>
          <p:cNvSpPr/>
          <p:nvPr/>
        </p:nvSpPr>
        <p:spPr>
          <a:xfrm>
            <a:off x="0" y="4506776"/>
            <a:ext cx="8808093" cy="531681"/>
          </a:xfrm>
          <a:custGeom>
            <a:avLst/>
            <a:gdLst/>
            <a:ahLst/>
            <a:cxnLst/>
            <a:rect l="l" t="t" r="r" b="b"/>
            <a:pathLst>
              <a:path w="6659880" h="577850">
                <a:moveTo>
                  <a:pt x="0" y="577595"/>
                </a:moveTo>
                <a:lnTo>
                  <a:pt x="6659880" y="577595"/>
                </a:lnTo>
                <a:lnTo>
                  <a:pt x="6659880" y="0"/>
                </a:lnTo>
                <a:lnTo>
                  <a:pt x="0" y="0"/>
                </a:lnTo>
                <a:lnTo>
                  <a:pt x="0" y="577595"/>
                </a:lnTo>
                <a:close/>
              </a:path>
            </a:pathLst>
          </a:custGeom>
          <a:solidFill>
            <a:srgbClr val="F75213"/>
          </a:solidFill>
        </p:spPr>
        <p:txBody>
          <a:bodyPr wrap="square" lIns="0" tIns="0" rIns="0" bIns="0" rtlCol="0"/>
          <a:lstStyle/>
          <a:p>
            <a:pPr marL="16933"/>
            <a:r>
              <a:rPr lang="it-IT" sz="3200" b="1" spc="-7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CODEMOTION BERLIN: November 12-13</a:t>
            </a:r>
            <a:endParaRPr lang="it-IT" sz="3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36427F4B-BC26-4990-B43F-A60F4FA06592}"/>
              </a:ext>
            </a:extLst>
          </p:cNvPr>
          <p:cNvSpPr/>
          <p:nvPr/>
        </p:nvSpPr>
        <p:spPr>
          <a:xfrm>
            <a:off x="11207" y="5203513"/>
            <a:ext cx="8808093" cy="531681"/>
          </a:xfrm>
          <a:custGeom>
            <a:avLst/>
            <a:gdLst/>
            <a:ahLst/>
            <a:cxnLst/>
            <a:rect l="l" t="t" r="r" b="b"/>
            <a:pathLst>
              <a:path w="6659880" h="577850">
                <a:moveTo>
                  <a:pt x="0" y="577595"/>
                </a:moveTo>
                <a:lnTo>
                  <a:pt x="6659880" y="577595"/>
                </a:lnTo>
                <a:lnTo>
                  <a:pt x="6659880" y="0"/>
                </a:lnTo>
                <a:lnTo>
                  <a:pt x="0" y="0"/>
                </a:lnTo>
                <a:lnTo>
                  <a:pt x="0" y="577595"/>
                </a:lnTo>
                <a:close/>
              </a:path>
            </a:pathLst>
          </a:custGeom>
          <a:solidFill>
            <a:srgbClr val="F75213"/>
          </a:solidFill>
        </p:spPr>
        <p:txBody>
          <a:bodyPr wrap="square" lIns="0" tIns="0" rIns="0" bIns="0" rtlCol="0"/>
          <a:lstStyle/>
          <a:p>
            <a:pPr marL="16933"/>
            <a:r>
              <a:rPr lang="it-IT" sz="3200" b="1" spc="-7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CODEMOTION AMSTERDAM 2020</a:t>
            </a:r>
            <a:endParaRPr lang="it-IT" sz="3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8333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0" y="2914300"/>
            <a:ext cx="5689600" cy="66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-609600" y="292100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latin typeface="Arial" panose="020B0604020202020204" pitchFamily="34" charset="0"/>
                <a:cs typeface="Arial" panose="020B0604020202020204" pitchFamily="34" charset="0"/>
              </a:rPr>
              <a:t>VISIT OUR PLATFORM </a:t>
            </a:r>
            <a:r>
              <a:rPr lang="it-IT" sz="3200" b="1" dirty="0">
                <a:solidFill>
                  <a:srgbClr val="F752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CODEMOTION.COM</a:t>
            </a:r>
          </a:p>
        </p:txBody>
      </p:sp>
    </p:spTree>
    <p:extLst>
      <p:ext uri="{BB962C8B-B14F-4D97-AF65-F5344CB8AC3E}">
        <p14:creationId xmlns:p14="http://schemas.microsoft.com/office/powerpoint/2010/main" val="5946691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Schermata 2019-01-30 alle 18.29.17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217"/>
          <a:stretch/>
        </p:blipFill>
        <p:spPr>
          <a:xfrm>
            <a:off x="0" y="-1"/>
            <a:ext cx="12192000" cy="688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4234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0" y="4"/>
            <a:ext cx="12192000" cy="3881116"/>
          </a:xfrm>
          <a:prstGeom prst="rect">
            <a:avLst/>
          </a:prstGeom>
          <a:solidFill>
            <a:srgbClr val="F25D2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it-IT" sz="1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986372" y="356103"/>
            <a:ext cx="5589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it-IT" sz="28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June</a:t>
            </a:r>
            <a:r>
              <a:rPr lang="it-IT" sz="2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11th, 2019</a:t>
            </a: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845" y="215089"/>
            <a:ext cx="3750552" cy="750110"/>
          </a:xfrm>
          <a:prstGeom prst="rect">
            <a:avLst/>
          </a:prstGeom>
        </p:spPr>
      </p:pic>
      <p:pic>
        <p:nvPicPr>
          <p:cNvPr id="4" name="Immagine 3" descr="Immagine che contiene oggetto&#10;&#10;Descrizione generata automaticamente">
            <a:extLst>
              <a:ext uri="{FF2B5EF4-FFF2-40B4-BE49-F238E27FC236}">
                <a16:creationId xmlns:a16="http://schemas.microsoft.com/office/drawing/2014/main" id="{2ED8BC4F-BD9E-274B-B050-8E171AC66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3265" y="3102911"/>
            <a:ext cx="1644726" cy="1644726"/>
          </a:xfrm>
          <a:prstGeom prst="rect">
            <a:avLst/>
          </a:prstGeom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F177A03F-C0AB-7A4F-B16F-A799A274CCD7}"/>
              </a:ext>
            </a:extLst>
          </p:cNvPr>
          <p:cNvSpPr txBox="1">
            <a:spLocks/>
          </p:cNvSpPr>
          <p:nvPr/>
        </p:nvSpPr>
        <p:spPr>
          <a:xfrm>
            <a:off x="124920" y="4066067"/>
            <a:ext cx="5578878" cy="2511385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rmAutofit fontScale="975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SzPct val="100000"/>
              <a:buNone/>
              <a:defRPr sz="48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>
            <a:pPr algn="ctr"/>
            <a:r>
              <a:rPr lang="en-US" sz="3600" dirty="0">
                <a:solidFill>
                  <a:srgbClr val="303030"/>
                </a:solidFill>
              </a:rPr>
              <a:t>Discover REALM !!!</a:t>
            </a:r>
          </a:p>
          <a:p>
            <a:pPr algn="ctr"/>
            <a:endParaRPr lang="en-US" sz="3600" dirty="0">
              <a:solidFill>
                <a:srgbClr val="303030"/>
              </a:solidFill>
            </a:endParaRPr>
          </a:p>
          <a:p>
            <a:pPr algn="ctr"/>
            <a:r>
              <a:rPr lang="en-US" sz="3600" dirty="0">
                <a:solidFill>
                  <a:srgbClr val="303030"/>
                </a:solidFill>
              </a:rPr>
              <a:t>Thank You Very Much ☺️ !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23D76449-FA8E-CD41-8C77-89B603BF87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" b="17459"/>
          <a:stretch/>
        </p:blipFill>
        <p:spPr>
          <a:xfrm>
            <a:off x="986372" y="965199"/>
            <a:ext cx="4717425" cy="2745162"/>
          </a:xfrm>
          <a:prstGeom prst="rect">
            <a:avLst/>
          </a:prstGeom>
        </p:spPr>
      </p:pic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8BE7E7CA-3B01-8F48-BE7E-4C5B406A71AE}"/>
              </a:ext>
            </a:extLst>
          </p:cNvPr>
          <p:cNvSpPr txBox="1">
            <a:spLocks/>
          </p:cNvSpPr>
          <p:nvPr/>
        </p:nvSpPr>
        <p:spPr>
          <a:xfrm>
            <a:off x="5895192" y="879323"/>
            <a:ext cx="6171890" cy="5763588"/>
          </a:xfrm>
          <a:prstGeom prst="rect">
            <a:avLst/>
          </a:prstGeom>
        </p:spPr>
        <p:txBody>
          <a:bodyPr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noProof="1">
                <a:solidFill>
                  <a:schemeClr val="bg1"/>
                </a:solidFill>
              </a:rPr>
              <a:t>Please tweet your comments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b="1" noProof="1">
                <a:solidFill>
                  <a:schemeClr val="bg1"/>
                </a:solidFill>
              </a:rPr>
              <a:t>#realm</a:t>
            </a:r>
            <a:br>
              <a:rPr lang="en-US" sz="3200" b="1" noProof="1">
                <a:solidFill>
                  <a:schemeClr val="bg1"/>
                </a:solidFill>
              </a:rPr>
            </a:br>
            <a:r>
              <a:rPr lang="en-US" sz="3200" b="1" noProof="1">
                <a:solidFill>
                  <a:schemeClr val="bg1"/>
                </a:solidFill>
              </a:rPr>
              <a:t>#codemotionwebinar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noProof="1">
                <a:solidFill>
                  <a:schemeClr val="bg1"/>
                </a:solidFill>
              </a:rPr>
              <a:t>Twitter: </a:t>
            </a:r>
            <a:r>
              <a:rPr lang="en-US" sz="3200" b="1" noProof="1">
                <a:solidFill>
                  <a:schemeClr val="bg1"/>
                </a:solidFill>
              </a:rPr>
              <a:t>@stenodelfo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noProof="1">
                <a:solidFill>
                  <a:schemeClr val="bg1"/>
                </a:solidFill>
              </a:rPr>
              <a:t>Linkedin: </a:t>
            </a:r>
            <a:r>
              <a:rPr lang="en-US" sz="3200" b="1" noProof="1">
                <a:solidFill>
                  <a:schemeClr val="bg1"/>
                </a:solidFill>
              </a:rPr>
              <a:t>/in/delfuria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noProof="1">
                <a:solidFill>
                  <a:schemeClr val="bg1"/>
                </a:solidFill>
              </a:rPr>
              <a:t>delfuria@gmail.com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noProof="1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b="1" noProof="1"/>
              <a:t>Stefano Del Furia</a:t>
            </a:r>
            <a:br>
              <a:rPr lang="en-US" sz="3200" b="1" noProof="1"/>
            </a:br>
            <a:r>
              <a:rPr lang="en-US" sz="3200" noProof="1"/>
              <a:t>Director of Digital Innovation</a:t>
            </a:r>
            <a:br>
              <a:rPr lang="en-US" sz="3200" noProof="1"/>
            </a:br>
            <a:r>
              <a:rPr lang="en-US" sz="3200" noProof="1"/>
              <a:t>&amp; Teacher - Campus “Da Vinci”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noProof="1"/>
              <a:t>Umbertide (PG) - Italy</a:t>
            </a:r>
          </a:p>
        </p:txBody>
      </p:sp>
    </p:spTree>
    <p:extLst>
      <p:ext uri="{BB962C8B-B14F-4D97-AF65-F5344CB8AC3E}">
        <p14:creationId xmlns:p14="http://schemas.microsoft.com/office/powerpoint/2010/main" val="2898489682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DB89-13E5-4214-8AFC-85C537F5D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981075"/>
            <a:ext cx="11369038" cy="942974"/>
          </a:xfrm>
        </p:spPr>
        <p:txBody>
          <a:bodyPr>
            <a:normAutofit/>
          </a:bodyPr>
          <a:lstStyle/>
          <a:p>
            <a:r>
              <a:rPr lang="en-US" dirty="0"/>
              <a:t>What is it ?</a:t>
            </a: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BDFE4289-96A0-AF47-B1EB-50AA0975C28C}"/>
              </a:ext>
            </a:extLst>
          </p:cNvPr>
          <p:cNvSpPr txBox="1"/>
          <p:nvPr/>
        </p:nvSpPr>
        <p:spPr>
          <a:xfrm>
            <a:off x="6477432" y="2218036"/>
            <a:ext cx="5676277" cy="38420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4000" spc="10" dirty="0">
                <a:latin typeface="Liberation Sans"/>
                <a:cs typeface="Liberation Sans"/>
              </a:rPr>
              <a:t>Cross-platform</a:t>
            </a:r>
            <a:endParaRPr lang="it-IT" sz="4000" spc="10" dirty="0">
              <a:latin typeface="Liberation Sans"/>
              <a:cs typeface="Liberation Sans"/>
            </a:endParaRPr>
          </a:p>
          <a:p>
            <a:pPr marL="12700">
              <a:spcBef>
                <a:spcPts val="100"/>
              </a:spcBef>
            </a:pPr>
            <a:endParaRPr sz="1200" dirty="0">
              <a:latin typeface="Liberation Sans"/>
              <a:cs typeface="Liberation Sans"/>
            </a:endParaRPr>
          </a:p>
          <a:p>
            <a:pPr marL="12700" marR="5080"/>
            <a:r>
              <a:rPr sz="4000" spc="-30" dirty="0">
                <a:latin typeface="Liberation Sans"/>
                <a:cs typeface="Liberation Sans"/>
              </a:rPr>
              <a:t>Queries </a:t>
            </a:r>
            <a:r>
              <a:rPr sz="4000" spc="-114" dirty="0">
                <a:latin typeface="Liberation Sans"/>
                <a:cs typeface="Liberation Sans"/>
              </a:rPr>
              <a:t>&gt; </a:t>
            </a:r>
            <a:r>
              <a:rPr sz="4000" spc="25" dirty="0">
                <a:latin typeface="Liberation Sans"/>
                <a:cs typeface="Liberation Sans"/>
              </a:rPr>
              <a:t>writes</a:t>
            </a:r>
            <a:r>
              <a:rPr sz="4000" spc="-70" dirty="0">
                <a:latin typeface="Liberation Sans"/>
                <a:cs typeface="Liberation Sans"/>
              </a:rPr>
              <a:t> </a:t>
            </a:r>
            <a:r>
              <a:rPr sz="4000" dirty="0">
                <a:latin typeface="Liberation Sans"/>
                <a:cs typeface="Liberation Sans"/>
              </a:rPr>
              <a:t>(no-sql) </a:t>
            </a:r>
            <a:endParaRPr lang="it-IT" sz="4000" dirty="0">
              <a:latin typeface="Liberation Sans"/>
              <a:cs typeface="Liberation Sans"/>
            </a:endParaRPr>
          </a:p>
          <a:p>
            <a:pPr marL="12700" marR="5080"/>
            <a:endParaRPr lang="it-IT" sz="1200" dirty="0">
              <a:latin typeface="Liberation Sans"/>
              <a:cs typeface="Liberation Sans"/>
            </a:endParaRPr>
          </a:p>
          <a:p>
            <a:pPr marL="12700" marR="5080"/>
            <a:r>
              <a:rPr lang="it-IT" sz="4000" spc="-10" dirty="0">
                <a:latin typeface="Liberation Sans"/>
                <a:cs typeface="Liberation Sans"/>
              </a:rPr>
              <a:t>Small </a:t>
            </a:r>
            <a:r>
              <a:rPr lang="it-IT" sz="4000" spc="-10" dirty="0" err="1">
                <a:latin typeface="Liberation Sans"/>
                <a:cs typeface="Liberation Sans"/>
              </a:rPr>
              <a:t>size</a:t>
            </a:r>
            <a:endParaRPr lang="it-IT" sz="4000" spc="-5" dirty="0">
              <a:latin typeface="Liberation Sans"/>
              <a:cs typeface="Liberation Sans"/>
            </a:endParaRPr>
          </a:p>
          <a:p>
            <a:pPr marL="12700" marR="96520"/>
            <a:endParaRPr lang="it-IT" sz="1200" spc="-15" dirty="0">
              <a:latin typeface="Liberation Sans"/>
              <a:cs typeface="Liberation Sans"/>
            </a:endParaRPr>
          </a:p>
          <a:p>
            <a:pPr marL="12700" marR="96520"/>
            <a:r>
              <a:rPr lang="it-IT" sz="4000" spc="-15" dirty="0">
                <a:latin typeface="Liberation Sans"/>
                <a:cs typeface="Liberation Sans"/>
              </a:rPr>
              <a:t>Fast Read/</a:t>
            </a:r>
            <a:r>
              <a:rPr lang="it-IT" sz="4000" spc="-15" dirty="0" err="1">
                <a:latin typeface="Liberation Sans"/>
                <a:cs typeface="Liberation Sans"/>
              </a:rPr>
              <a:t>write</a:t>
            </a:r>
            <a:endParaRPr lang="it-IT" sz="4000" spc="-15" dirty="0">
              <a:latin typeface="Liberation Sans"/>
              <a:cs typeface="Liberation Sans"/>
            </a:endParaRPr>
          </a:p>
          <a:p>
            <a:pPr marL="12700" marR="96520"/>
            <a:endParaRPr lang="it-IT" sz="1200" spc="-20" dirty="0">
              <a:latin typeface="Liberation Sans"/>
              <a:cs typeface="Liberation Sans"/>
            </a:endParaRPr>
          </a:p>
          <a:p>
            <a:pPr marL="12700" marR="96520"/>
            <a:r>
              <a:rPr sz="4000" spc="-20" dirty="0">
                <a:latin typeface="Liberation Sans"/>
                <a:cs typeface="Liberation Sans"/>
              </a:rPr>
              <a:t>Zero-copy</a:t>
            </a:r>
            <a:endParaRPr sz="4000" dirty="0">
              <a:latin typeface="Liberation Sans"/>
              <a:cs typeface="Liberation Sans"/>
            </a:endParaRPr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F2AC4F7F-580F-CB48-ACA3-E521064B5986}"/>
              </a:ext>
            </a:extLst>
          </p:cNvPr>
          <p:cNvSpPr/>
          <p:nvPr/>
        </p:nvSpPr>
        <p:spPr>
          <a:xfrm>
            <a:off x="4784443" y="3976479"/>
            <a:ext cx="1311557" cy="291847"/>
          </a:xfrm>
          <a:custGeom>
            <a:avLst/>
            <a:gdLst/>
            <a:ahLst/>
            <a:cxnLst/>
            <a:rect l="l" t="t" r="r" b="b"/>
            <a:pathLst>
              <a:path w="481329" h="213994">
                <a:moveTo>
                  <a:pt x="374281" y="0"/>
                </a:moveTo>
                <a:lnTo>
                  <a:pt x="374281" y="53492"/>
                </a:lnTo>
                <a:lnTo>
                  <a:pt x="0" y="53492"/>
                </a:lnTo>
                <a:lnTo>
                  <a:pt x="0" y="160489"/>
                </a:lnTo>
                <a:lnTo>
                  <a:pt x="374281" y="160489"/>
                </a:lnTo>
                <a:lnTo>
                  <a:pt x="374281" y="213982"/>
                </a:lnTo>
                <a:lnTo>
                  <a:pt x="481279" y="106997"/>
                </a:lnTo>
                <a:lnTo>
                  <a:pt x="374281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 sz="2800"/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91B83997-D747-3940-BF3F-8D38E6D51318}"/>
              </a:ext>
            </a:extLst>
          </p:cNvPr>
          <p:cNvSpPr/>
          <p:nvPr/>
        </p:nvSpPr>
        <p:spPr>
          <a:xfrm>
            <a:off x="4784443" y="3976479"/>
            <a:ext cx="1311557" cy="291847"/>
          </a:xfrm>
          <a:custGeom>
            <a:avLst/>
            <a:gdLst/>
            <a:ahLst/>
            <a:cxnLst/>
            <a:rect l="l" t="t" r="r" b="b"/>
            <a:pathLst>
              <a:path w="481329" h="213994">
                <a:moveTo>
                  <a:pt x="374294" y="160483"/>
                </a:moveTo>
                <a:lnTo>
                  <a:pt x="374294" y="213978"/>
                </a:lnTo>
                <a:lnTo>
                  <a:pt x="481283" y="106988"/>
                </a:lnTo>
                <a:lnTo>
                  <a:pt x="374294" y="0"/>
                </a:lnTo>
                <a:lnTo>
                  <a:pt x="374294" y="53494"/>
                </a:lnTo>
                <a:lnTo>
                  <a:pt x="0" y="53494"/>
                </a:lnTo>
                <a:lnTo>
                  <a:pt x="0" y="160483"/>
                </a:lnTo>
                <a:lnTo>
                  <a:pt x="374294" y="160483"/>
                </a:lnTo>
                <a:close/>
              </a:path>
            </a:pathLst>
          </a:custGeom>
          <a:ln w="25400">
            <a:solidFill>
              <a:srgbClr val="BA7D2F"/>
            </a:solidFill>
          </a:ln>
        </p:spPr>
        <p:txBody>
          <a:bodyPr wrap="square" lIns="0" tIns="0" rIns="0" bIns="0" rtlCol="0"/>
          <a:lstStyle/>
          <a:p>
            <a:endParaRPr sz="2800"/>
          </a:p>
        </p:txBody>
      </p:sp>
      <p:sp>
        <p:nvSpPr>
          <p:cNvPr id="19" name="object 12">
            <a:extLst>
              <a:ext uri="{FF2B5EF4-FFF2-40B4-BE49-F238E27FC236}">
                <a16:creationId xmlns:a16="http://schemas.microsoft.com/office/drawing/2014/main" id="{CD3F5B30-3922-5C4E-82C3-A8515DA14BEA}"/>
              </a:ext>
            </a:extLst>
          </p:cNvPr>
          <p:cNvSpPr txBox="1"/>
          <p:nvPr/>
        </p:nvSpPr>
        <p:spPr>
          <a:xfrm>
            <a:off x="426721" y="2218036"/>
            <a:ext cx="5839342" cy="3808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45720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it-IT" sz="4000" spc="-10" dirty="0">
                <a:latin typeface="Liberation Sans Narrow"/>
              </a:rPr>
              <a:t>C++</a:t>
            </a:r>
          </a:p>
          <a:p>
            <a:pPr marL="12700" marR="5080" indent="-45720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it-IT" sz="4000" spc="-10" dirty="0">
                <a:latin typeface="Liberation Sans Narrow"/>
              </a:rPr>
              <a:t>B+ </a:t>
            </a:r>
            <a:r>
              <a:rPr lang="it-IT" sz="4000" spc="-10" dirty="0" err="1">
                <a:latin typeface="Liberation Sans Narrow"/>
              </a:rPr>
              <a:t>trees</a:t>
            </a:r>
            <a:endParaRPr lang="it-IT" sz="4000" spc="-10" dirty="0">
              <a:latin typeface="Liberation Sans Narrow"/>
            </a:endParaRPr>
          </a:p>
          <a:p>
            <a:pPr marL="12700" marR="5080" indent="-45720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it-IT" sz="4000" spc="-10" dirty="0">
                <a:latin typeface="Liberation Sans Narrow"/>
              </a:rPr>
              <a:t>Bit-</a:t>
            </a:r>
            <a:r>
              <a:rPr lang="it-IT" sz="4000" spc="-10" dirty="0" err="1">
                <a:latin typeface="Liberation Sans Narrow"/>
              </a:rPr>
              <a:t>packing</a:t>
            </a:r>
            <a:endParaRPr lang="it-IT" sz="4000" spc="-10" dirty="0">
              <a:latin typeface="Liberation Sans Narrow"/>
            </a:endParaRPr>
          </a:p>
          <a:p>
            <a:pPr marL="12700" marR="5080" indent="-45720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it-IT" sz="4000" spc="-10" dirty="0" err="1">
                <a:latin typeface="Liberation Sans Narrow"/>
              </a:rPr>
              <a:t>Column-oriented</a:t>
            </a:r>
            <a:endParaRPr lang="it-IT" sz="4000" spc="-10" dirty="0">
              <a:latin typeface="Liberation Sans Narrow"/>
            </a:endParaRPr>
          </a:p>
          <a:p>
            <a:pPr marL="12700" marR="5080" indent="-457200" defTabSz="9144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it-IT" sz="4000" spc="-10" dirty="0">
                <a:latin typeface="Liberation Sans Narrow"/>
              </a:rPr>
              <a:t>Memory-</a:t>
            </a:r>
            <a:r>
              <a:rPr lang="it-IT" sz="4000" spc="-10" dirty="0" err="1">
                <a:latin typeface="Liberation Sans Narrow"/>
              </a:rPr>
              <a:t>mapped</a:t>
            </a:r>
            <a:r>
              <a:rPr lang="it-IT" sz="4000" spc="-10" dirty="0">
                <a:latin typeface="Liberation Sans Narrow"/>
              </a:rPr>
              <a:t> </a:t>
            </a:r>
            <a:r>
              <a:rPr lang="it-IT" sz="4000" spc="-10" dirty="0" err="1">
                <a:latin typeface="Liberation Sans Narrow"/>
              </a:rPr>
              <a:t>files</a:t>
            </a:r>
            <a:endParaRPr sz="4000" spc="-10" dirty="0">
              <a:latin typeface="Liberation Sans Narrow"/>
            </a:endParaRPr>
          </a:p>
        </p:txBody>
      </p:sp>
    </p:spTree>
    <p:extLst>
      <p:ext uri="{BB962C8B-B14F-4D97-AF65-F5344CB8AC3E}">
        <p14:creationId xmlns:p14="http://schemas.microsoft.com/office/powerpoint/2010/main" val="1664901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DB89-13E5-4214-8AFC-85C537F5D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1" y="209179"/>
            <a:ext cx="11369038" cy="942974"/>
          </a:xfrm>
        </p:spPr>
        <p:txBody>
          <a:bodyPr/>
          <a:lstStyle/>
          <a:p>
            <a:r>
              <a:rPr lang="en-US" dirty="0"/>
              <a:t>Speed !!!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738ADBDC-07F8-F243-A35E-B5B1548D7B6E}"/>
              </a:ext>
            </a:extLst>
          </p:cNvPr>
          <p:cNvSpPr/>
          <p:nvPr/>
        </p:nvSpPr>
        <p:spPr>
          <a:xfrm>
            <a:off x="265613" y="1152153"/>
            <a:ext cx="11369038" cy="5581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806557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ttivo">
  <a:themeElements>
    <a:clrScheme name="Personalizzato 1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C00000"/>
      </a:hlink>
      <a:folHlink>
        <a:srgbClr val="B26B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PC2018_POT.potx" id="{2C9CC38B-EA45-4A66-872E-D9ADDDB6515F}" vid="{D1237A66-3DFE-4D67-B5D1-15AF9642DFE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08DEDE383255E4AA66FFDC701137021" ma:contentTypeVersion="0" ma:contentTypeDescription="Creare un nuovo documento." ma:contentTypeScope="" ma:versionID="100e62c903dfa4803cfefe418482b8e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63355e3288c26c8965ba92feaee3b70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5530DCB-1464-4802-B717-6022815C6A69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DF64EE6-50BC-48AD-B06C-2B8602530F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EDF984-A5FA-48C1-924A-A2BE1818EC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Retrospettivo</Template>
  <TotalTime>1674</TotalTime>
  <Words>1948</Words>
  <Application>Microsoft Office PowerPoint</Application>
  <PresentationFormat>Widescreen</PresentationFormat>
  <Paragraphs>666</Paragraphs>
  <Slides>77</Slides>
  <Notes>70</Notes>
  <HiddenSlides>2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77</vt:i4>
      </vt:variant>
    </vt:vector>
  </HeadingPairs>
  <TitlesOfParts>
    <vt:vector size="87" baseType="lpstr">
      <vt:lpstr>Arial</vt:lpstr>
      <vt:lpstr>Calibri</vt:lpstr>
      <vt:lpstr>Consolas</vt:lpstr>
      <vt:lpstr>Liberation Sans</vt:lpstr>
      <vt:lpstr>Liberation Sans Narrow</vt:lpstr>
      <vt:lpstr>Menlo</vt:lpstr>
      <vt:lpstr>Times New Roman</vt:lpstr>
      <vt:lpstr>Titillium Web</vt:lpstr>
      <vt:lpstr>Trebuchet MS</vt:lpstr>
      <vt:lpstr>Retrospettivo</vt:lpstr>
      <vt:lpstr>Presentazione standard di PowerPoint</vt:lpstr>
      <vt:lpstr>is the biggest tech conference for developers in EMEA, open to all languages and technologies.</vt:lpstr>
      <vt:lpstr>Discover Realm: a new and powerfull Mobile Database</vt:lpstr>
      <vt:lpstr>Presentazione standard di PowerPoint</vt:lpstr>
      <vt:lpstr>What is Realm</vt:lpstr>
      <vt:lpstr>Realm Studio</vt:lpstr>
      <vt:lpstr>What is not Realm</vt:lpstr>
      <vt:lpstr>What is it ?</vt:lpstr>
      <vt:lpstr>Speed !!!</vt:lpstr>
      <vt:lpstr>Speed !!!</vt:lpstr>
      <vt:lpstr>Speed !!!</vt:lpstr>
      <vt:lpstr>The problem with “traditional” Database </vt:lpstr>
      <vt:lpstr>Why Realm is so fast: B+ tree</vt:lpstr>
      <vt:lpstr>Why Realm is so fast : Memory Mapped File</vt:lpstr>
      <vt:lpstr>Zero-Copy</vt:lpstr>
      <vt:lpstr>Zero-Copy</vt:lpstr>
      <vt:lpstr>Realm everywhere !!!</vt:lpstr>
      <vt:lpstr>Presentazione standard di PowerPoint</vt:lpstr>
      <vt:lpstr>Presentazione standard di PowerPoint</vt:lpstr>
      <vt:lpstr>Realm           .NET</vt:lpstr>
      <vt:lpstr>Using Realm (C#)</vt:lpstr>
      <vt:lpstr>Using Realm (Java)</vt:lpstr>
      <vt:lpstr>Configure Realm</vt:lpstr>
      <vt:lpstr>Configure Realm</vt:lpstr>
      <vt:lpstr>Data Manipolation</vt:lpstr>
      <vt:lpstr>Data Manipolation</vt:lpstr>
      <vt:lpstr> </vt:lpstr>
      <vt:lpstr> </vt:lpstr>
      <vt:lpstr>«Special» attributes</vt:lpstr>
      <vt:lpstr>«Special» attributes</vt:lpstr>
      <vt:lpstr>Environment Setup</vt:lpstr>
      <vt:lpstr>Update only inside Transactions (C#)</vt:lpstr>
      <vt:lpstr>Update only inside Transactions (C#)</vt:lpstr>
      <vt:lpstr>Update only inside Transactions (Java)</vt:lpstr>
      <vt:lpstr>Realm 101</vt:lpstr>
      <vt:lpstr>Configure Realm</vt:lpstr>
      <vt:lpstr>Custom Config</vt:lpstr>
      <vt:lpstr>Database Query</vt:lpstr>
      <vt:lpstr> </vt:lpstr>
      <vt:lpstr>Query</vt:lpstr>
      <vt:lpstr>Relations</vt:lpstr>
      <vt:lpstr>1 – 1 Relations </vt:lpstr>
      <vt:lpstr>Presentazione standard di PowerPoint</vt:lpstr>
      <vt:lpstr>Watch out to references  </vt:lpstr>
      <vt:lpstr>1-1 Relations</vt:lpstr>
      <vt:lpstr>1 – N Relations </vt:lpstr>
      <vt:lpstr>Presentazione standard di PowerPoint</vt:lpstr>
      <vt:lpstr>Watch out to references  </vt:lpstr>
      <vt:lpstr>1-N Relations</vt:lpstr>
      <vt:lpstr>The Solution: BackLink</vt:lpstr>
      <vt:lpstr>Presentazione standard di PowerPoint</vt:lpstr>
      <vt:lpstr>1-N Relations with backlink</vt:lpstr>
      <vt:lpstr>Multithreading</vt:lpstr>
      <vt:lpstr>MultiThread</vt:lpstr>
      <vt:lpstr>Cryptography</vt:lpstr>
      <vt:lpstr>Cryptography</vt:lpstr>
      <vt:lpstr>Migration</vt:lpstr>
      <vt:lpstr>Presentazione standard di PowerPoint</vt:lpstr>
      <vt:lpstr>Migration</vt:lpstr>
      <vt:lpstr>Notification</vt:lpstr>
      <vt:lpstr>Notification</vt:lpstr>
      <vt:lpstr>Realm + Binding &amp; MVVM</vt:lpstr>
      <vt:lpstr>Binding - MVVM &amp; Xamarin.Forms</vt:lpstr>
      <vt:lpstr>Realm Mobile Platform</vt:lpstr>
      <vt:lpstr>Scary Iceberg</vt:lpstr>
      <vt:lpstr>Remove useless things</vt:lpstr>
      <vt:lpstr>Realm Object Server</vt:lpstr>
      <vt:lpstr>Realm Object Server: Cloud - OnPremise</vt:lpstr>
      <vt:lpstr>Sync in action</vt:lpstr>
      <vt:lpstr>Syncronization</vt:lpstr>
      <vt:lpstr>Concurrency Management</vt:lpstr>
      <vt:lpstr>Links</vt:lpstr>
      <vt:lpstr>Some more links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Stefano Del Furia</dc:creator>
  <cp:lastModifiedBy>Stefano Del Furia</cp:lastModifiedBy>
  <cp:revision>176</cp:revision>
  <dcterms:created xsi:type="dcterms:W3CDTF">2018-11-23T13:43:51Z</dcterms:created>
  <dcterms:modified xsi:type="dcterms:W3CDTF">2019-06-11T14:54:36Z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0x010100008DEDE383255E4AA66FFDC701137021</vt:lpwstr>
  </property>
</Properties>
</file>